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2192000" cy="6858000"/>
  <p:notesSz cx="6858000" cy="9144000"/>
  <p:embeddedFontLst>
    <p:embeddedFont>
      <p:font typeface="Garamond" panose="02020404030301010803" pitchFamily="18" charset="0"/>
      <p:regular r:id="rId85"/>
      <p:bold r:id="rId86"/>
      <p:italic r:id="rId87"/>
      <p:boldItalic r:id="rId88"/>
    </p:embeddedFont>
    <p:embeddedFont>
      <p:font typeface="Noto Sans Symbols" panose="020B0604020202020204" charset="0"/>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7F970-7081-4F63-99DB-C963468159E0}">
  <a:tblStyle styleId="{34C7F970-7081-4F63-99DB-C963468159E0}" styleName="Table_0">
    <a:wholeTbl>
      <a:tcTxStyle b="off" i="off">
        <a:font>
          <a:latin typeface="Garamond"/>
          <a:ea typeface="Garamond"/>
          <a:cs typeface="Garamon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FE7"/>
          </a:solidFill>
        </a:fill>
      </a:tcStyle>
    </a:wholeTbl>
    <a:band1H>
      <a:tcTxStyle b="off" i="off"/>
      <a:tcStyle>
        <a:tcBdr/>
        <a:fill>
          <a:solidFill>
            <a:srgbClr val="D8DDCB"/>
          </a:solidFill>
        </a:fill>
      </a:tcStyle>
    </a:band1H>
    <a:band2H>
      <a:tcTxStyle b="off" i="off"/>
      <a:tcStyle>
        <a:tcBdr/>
      </a:tcStyle>
    </a:band2H>
    <a:band1V>
      <a:tcTxStyle b="off" i="off"/>
      <a:tcStyle>
        <a:tcBdr/>
        <a:fill>
          <a:solidFill>
            <a:srgbClr val="D8DDCB"/>
          </a:solidFill>
        </a:fill>
      </a:tcStyle>
    </a:band1V>
    <a:band2V>
      <a:tcTxStyle b="off" i="off"/>
      <a:tcStyle>
        <a:tcBdr/>
      </a:tcStyle>
    </a:band2V>
    <a:lastCol>
      <a:tcTxStyle b="on" i="off">
        <a:font>
          <a:latin typeface="Garamond"/>
          <a:ea typeface="Garamond"/>
          <a:cs typeface="Garamond"/>
        </a:font>
        <a:schemeClr val="lt1"/>
      </a:tcTxStyle>
      <a:tcStyle>
        <a:tcBdr/>
        <a:fill>
          <a:solidFill>
            <a:schemeClr val="accent1"/>
          </a:solidFill>
        </a:fill>
      </a:tcStyle>
    </a:lastCol>
    <a:firstCol>
      <a:tcTxStyle b="on" i="off">
        <a:font>
          <a:latin typeface="Garamond"/>
          <a:ea typeface="Garamond"/>
          <a:cs typeface="Garamond"/>
        </a:font>
        <a:schemeClr val="lt1"/>
      </a:tcTxStyle>
      <a:tcStyle>
        <a:tcBdr/>
        <a:fill>
          <a:solidFill>
            <a:schemeClr val="accent1"/>
          </a:solidFill>
        </a:fill>
      </a:tcStyle>
    </a:firstCol>
    <a:lastRow>
      <a:tcTxStyle b="on" i="off">
        <a:font>
          <a:latin typeface="Garamond"/>
          <a:ea typeface="Garamond"/>
          <a:cs typeface="Garamond"/>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Garamond"/>
          <a:ea typeface="Garamond"/>
          <a:cs typeface="Garamond"/>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4" name="Google Shape;43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0" name="Google Shape;450;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8" name="Google Shape;488;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5" name="Google Shape;495;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4" name="Google Shape;504;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5" name="Google Shape;515;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1" name="Google Shape;521;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4" name="Google Shape;534;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9" name="Google Shape;539;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4" name="Google Shape;544;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2" name="Google Shape;562;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3" name="Google Shape;5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9" name="Google Shape;579;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5" name="Google Shape;58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1" name="Google Shape;591;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7" name="Google Shape;597;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9" name="Google Shape;6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6" name="Google Shape;616;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9" name="Google Shape;639;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6" name="Google Shape;646;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D0710991-31EF-C306-4EB1-DC8EC0214DF9}"/>
            </a:ext>
          </a:extLst>
        </p:cNvPr>
        <p:cNvGrpSpPr/>
        <p:nvPr/>
      </p:nvGrpSpPr>
      <p:grpSpPr>
        <a:xfrm>
          <a:off x="0" y="0"/>
          <a:ext cx="0" cy="0"/>
          <a:chOff x="0" y="0"/>
          <a:chExt cx="0" cy="0"/>
        </a:xfrm>
      </p:grpSpPr>
      <p:sp>
        <p:nvSpPr>
          <p:cNvPr id="653" name="Google Shape;653;p79:notes">
            <a:extLst>
              <a:ext uri="{FF2B5EF4-FFF2-40B4-BE49-F238E27FC236}">
                <a16:creationId xmlns:a16="http://schemas.microsoft.com/office/drawing/2014/main" id="{57EFBA05-358C-399A-6C0E-DA4DC40242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79:notes">
            <a:extLst>
              <a:ext uri="{FF2B5EF4-FFF2-40B4-BE49-F238E27FC236}">
                <a16:creationId xmlns:a16="http://schemas.microsoft.com/office/drawing/2014/main" id="{7D95E15F-D05F-87AC-4B3D-E8A8D28D3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43278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DC000B04-D1B4-B356-880E-E6017022735C}"/>
            </a:ext>
          </a:extLst>
        </p:cNvPr>
        <p:cNvGrpSpPr/>
        <p:nvPr/>
      </p:nvGrpSpPr>
      <p:grpSpPr>
        <a:xfrm>
          <a:off x="0" y="0"/>
          <a:ext cx="0" cy="0"/>
          <a:chOff x="0" y="0"/>
          <a:chExt cx="0" cy="0"/>
        </a:xfrm>
      </p:grpSpPr>
      <p:sp>
        <p:nvSpPr>
          <p:cNvPr id="653" name="Google Shape;653;p79:notes">
            <a:extLst>
              <a:ext uri="{FF2B5EF4-FFF2-40B4-BE49-F238E27FC236}">
                <a16:creationId xmlns:a16="http://schemas.microsoft.com/office/drawing/2014/main" id="{7B1C4307-EC49-CA61-F18B-57AE988469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79:notes">
            <a:extLst>
              <a:ext uri="{FF2B5EF4-FFF2-40B4-BE49-F238E27FC236}">
                <a16:creationId xmlns:a16="http://schemas.microsoft.com/office/drawing/2014/main" id="{7786BD33-7DBA-F5C6-F0D6-5ACFC0488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3604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AD586EF5-06BE-9774-10D3-2C5ACC8EEFED}"/>
            </a:ext>
          </a:extLst>
        </p:cNvPr>
        <p:cNvGrpSpPr/>
        <p:nvPr/>
      </p:nvGrpSpPr>
      <p:grpSpPr>
        <a:xfrm>
          <a:off x="0" y="0"/>
          <a:ext cx="0" cy="0"/>
          <a:chOff x="0" y="0"/>
          <a:chExt cx="0" cy="0"/>
        </a:xfrm>
      </p:grpSpPr>
      <p:sp>
        <p:nvSpPr>
          <p:cNvPr id="653" name="Google Shape;653;p79:notes">
            <a:extLst>
              <a:ext uri="{FF2B5EF4-FFF2-40B4-BE49-F238E27FC236}">
                <a16:creationId xmlns:a16="http://schemas.microsoft.com/office/drawing/2014/main" id="{2FD758CE-3C02-5FC0-D4A5-2ADD284F60E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79:notes">
            <a:extLst>
              <a:ext uri="{FF2B5EF4-FFF2-40B4-BE49-F238E27FC236}">
                <a16:creationId xmlns:a16="http://schemas.microsoft.com/office/drawing/2014/main" id="{4677DED3-B1C5-F74E-8F6A-BEAD522830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9664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grpSp>
        <p:nvGrpSpPr>
          <p:cNvPr id="17" name="Google Shape;17;p2"/>
          <p:cNvGrpSpPr/>
          <p:nvPr/>
        </p:nvGrpSpPr>
        <p:grpSpPr>
          <a:xfrm>
            <a:off x="-16934" y="0"/>
            <a:ext cx="12231160" cy="6856214"/>
            <a:chOff x="-16934" y="0"/>
            <a:chExt cx="12231160" cy="6856214"/>
          </a:xfrm>
        </p:grpSpPr>
        <p:pic>
          <p:nvPicPr>
            <p:cNvPr id="18" name="Google Shape;18;p2" descr="HD-PanelTitleR1.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9" name="Google Shape;19;p2"/>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21" name="Google Shape;21;p2"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22" name="Google Shape;22;p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rgbClr val="262626"/>
              </a:buClr>
              <a:buSzPts val="5400"/>
              <a:buFont typeface="Garamon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SzPts val="2415"/>
              <a:buNone/>
              <a:defRPr sz="21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a:endParaRPr/>
          </a:p>
        </p:txBody>
      </p:sp>
      <p:sp>
        <p:nvSpPr>
          <p:cNvPr id="24" name="Google Shape;24;p2"/>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27" name="Google Shape;27;p2"/>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88" name="Google Shape;88;p11"/>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1610"/>
              <a:buNone/>
              <a:defRPr sz="14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89" name="Google Shape;89;p1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95" name="Google Shape;95;p1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98" name="Google Shape;98;p12"/>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3"/>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400"/>
              </a:spcBef>
              <a:spcAft>
                <a:spcPts val="0"/>
              </a:spcAft>
              <a:buSzPts val="2300"/>
              <a:buFont typeface="Garamond"/>
              <a:buNone/>
              <a:defRPr sz="2000"/>
            </a:lvl1pPr>
            <a:lvl2pPr marL="914400" lvl="1" indent="-228600" algn="l">
              <a:lnSpc>
                <a:spcPct val="100000"/>
              </a:lnSpc>
              <a:spcBef>
                <a:spcPts val="600"/>
              </a:spcBef>
              <a:spcAft>
                <a:spcPts val="0"/>
              </a:spcAft>
              <a:buSzPts val="2300"/>
              <a:buFont typeface="Garamond"/>
              <a:buNone/>
              <a:defRPr/>
            </a:lvl2pPr>
            <a:lvl3pPr marL="1371600" lvl="2" indent="-228600" algn="l">
              <a:lnSpc>
                <a:spcPct val="100000"/>
              </a:lnSpc>
              <a:spcBef>
                <a:spcPts val="600"/>
              </a:spcBef>
              <a:spcAft>
                <a:spcPts val="0"/>
              </a:spcAft>
              <a:buSzPts val="2070"/>
              <a:buFont typeface="Garamond"/>
              <a:buNone/>
              <a:defRPr/>
            </a:lvl3pPr>
            <a:lvl4pPr marL="1828800" lvl="3" indent="-228600" algn="l">
              <a:lnSpc>
                <a:spcPct val="100000"/>
              </a:lnSpc>
              <a:spcBef>
                <a:spcPts val="600"/>
              </a:spcBef>
              <a:spcAft>
                <a:spcPts val="0"/>
              </a:spcAft>
              <a:buSzPts val="1840"/>
              <a:buFont typeface="Garamond"/>
              <a:buNone/>
              <a:defRPr/>
            </a:lvl4pPr>
            <a:lvl5pPr marL="2286000" lvl="4" indent="-228600" algn="l">
              <a:lnSpc>
                <a:spcPct val="100000"/>
              </a:lnSpc>
              <a:spcBef>
                <a:spcPts val="600"/>
              </a:spcBef>
              <a:spcAft>
                <a:spcPts val="0"/>
              </a:spcAft>
              <a:buSzPts val="1610"/>
              <a:buFont typeface="Garamond"/>
              <a:buNone/>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02" name="Google Shape;102;p13"/>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03" name="Google Shape;103;p1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
        <p:nvSpPr>
          <p:cNvPr id="106" name="Google Shape;106;p13"/>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N"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07" name="Google Shape;107;p13"/>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N"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08" name="Google Shape;108;p13"/>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4"/>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12" name="Google Shape;112;p1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18" name="Google Shape;118;p15"/>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19" name="Google Shape;119;p1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
        <p:nvSpPr>
          <p:cNvPr id="122" name="Google Shape;122;p15"/>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N"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23" name="Google Shape;123;p15"/>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N"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24" name="Google Shape;124;p15"/>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5"/>
        <p:cNvGrpSpPr/>
        <p:nvPr/>
      </p:nvGrpSpPr>
      <p:grpSpPr>
        <a:xfrm>
          <a:off x="0" y="0"/>
          <a:ext cx="0" cy="0"/>
          <a:chOff x="0" y="0"/>
          <a:chExt cx="0" cy="0"/>
        </a:xfrm>
      </p:grpSpPr>
      <p:sp>
        <p:nvSpPr>
          <p:cNvPr id="126" name="Google Shape;126;p16"/>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6"/>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3220"/>
              <a:buNone/>
              <a:defRPr sz="2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28" name="Google Shape;128;p16"/>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29" name="Google Shape;129;p1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132" name="Google Shape;132;p16"/>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7"/>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36" name="Google Shape;136;p1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139" name="Google Shape;139;p1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8"/>
          <p:cNvSpPr txBox="1">
            <a:spLocks noGrp="1"/>
          </p:cNvSpPr>
          <p:nvPr>
            <p:ph type="body" idx="1"/>
          </p:nvPr>
        </p:nvSpPr>
        <p:spPr>
          <a:xfrm rot="5400000">
            <a:off x="2565043" y="-287514"/>
            <a:ext cx="4893734" cy="743302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43" name="Google Shape;143;p1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146" name="Google Shape;146;p18"/>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cxnSp>
        <p:nvCxnSpPr>
          <p:cNvPr id="29" name="Google Shape;29;p3"/>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0" name="Google Shape;30;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32" name="Google Shape;32;p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4400"/>
              <a:buFont typeface="Garamond"/>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8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38" name="Google Shape;38;p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41" name="Google Shape;41;p4"/>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cxnSp>
        <p:nvCxnSpPr>
          <p:cNvPr id="43" name="Google Shape;43;p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4" name="Google Shape;44;p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46" name="Google Shape;46;p5"/>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47" name="Google Shape;47;p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53" name="Google Shape;53;p6"/>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54" name="Google Shape;54;p6"/>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55" name="Google Shape;55;p6"/>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56" name="Google Shape;56;p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59" name="Google Shape;59;p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65" name="Google Shape;65;p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73" name="Google Shape;73;p9"/>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840"/>
              <a:buNone/>
              <a:defRPr sz="16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74" name="Google Shape;74;p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cxnSp>
        <p:nvCxnSpPr>
          <p:cNvPr id="77" name="Google Shape;77;p9"/>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800"/>
              <a:buFont typeface="Garamond"/>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81" name="Google Shape;81;p10"/>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60"/>
              </a:spcBef>
              <a:spcAft>
                <a:spcPts val="0"/>
              </a:spcAft>
              <a:buSzPts val="2070"/>
              <a:buNone/>
              <a:defRPr sz="18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82" name="Google Shape;82;p1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5736" y="0"/>
            <a:ext cx="12229962" cy="6856214"/>
            <a:chOff x="-15736" y="0"/>
            <a:chExt cx="12229962" cy="6856214"/>
          </a:xfrm>
        </p:grpSpPr>
        <p:pic>
          <p:nvPicPr>
            <p:cNvPr id="7" name="Google Shape;7;p1" descr="HD-PanelContent.png"/>
            <p:cNvPicPr preferRelativeResize="0"/>
            <p:nvPr/>
          </p:nvPicPr>
          <p:blipFill rotWithShape="1">
            <a:blip r:embed="rId20">
              <a:alphaModFix/>
            </a:blip>
            <a:srcRect/>
            <a:stretch/>
          </p:blipFill>
          <p:spPr>
            <a:xfrm>
              <a:off x="0" y="0"/>
              <a:ext cx="12188825" cy="6856214"/>
            </a:xfrm>
            <a:prstGeom prst="rect">
              <a:avLst/>
            </a:prstGeom>
            <a:noFill/>
            <a:ln>
              <a:noFill/>
            </a:ln>
          </p:spPr>
        </p:pic>
        <p:sp>
          <p:nvSpPr>
            <p:cNvPr id="8" name="Google Shape;8;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9;p1" descr="HDRibbonContent-UniformTrim.png"/>
            <p:cNvPicPr preferRelativeResize="0"/>
            <p:nvPr/>
          </p:nvPicPr>
          <p:blipFill rotWithShape="1">
            <a:blip r:embed="rId21">
              <a:alphaModFix/>
            </a:blip>
            <a:srcRect/>
            <a:stretch/>
          </p:blipFill>
          <p:spPr>
            <a:xfrm>
              <a:off x="-15736" y="3153832"/>
              <a:ext cx="777240" cy="606425"/>
            </a:xfrm>
            <a:prstGeom prst="rect">
              <a:avLst/>
            </a:prstGeom>
            <a:noFill/>
            <a:ln>
              <a:noFill/>
            </a:ln>
          </p:spPr>
        </p:pic>
        <p:pic>
          <p:nvPicPr>
            <p:cNvPr id="10" name="Google Shape;10;p1" descr="HDRibbonContent-UniformTrim.png"/>
            <p:cNvPicPr preferRelativeResize="0"/>
            <p:nvPr/>
          </p:nvPicPr>
          <p:blipFill rotWithShape="1">
            <a:blip r:embed="rId21">
              <a:alphaModFix/>
            </a:blip>
            <a:srcRect/>
            <a:stretch/>
          </p:blipFill>
          <p:spPr>
            <a:xfrm>
              <a:off x="11436986" y="3153832"/>
              <a:ext cx="777240" cy="606425"/>
            </a:xfrm>
            <a:prstGeom prst="rect">
              <a:avLst/>
            </a:prstGeom>
            <a:noFill/>
            <a:ln>
              <a:noFill/>
            </a:ln>
          </p:spPr>
        </p:pic>
      </p:grpSp>
      <p:sp>
        <p:nvSpPr>
          <p:cNvPr id="11" name="Google Shape;11;p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lnSpc>
                <a:spcPct val="100000"/>
              </a:lnSpc>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lnSpc>
                <a:spcPct val="100000"/>
              </a:lnSpc>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lnSpc>
                <a:spcPct val="100000"/>
              </a:lnSpc>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lnSpc>
                <a:spcPct val="100000"/>
              </a:lnSpc>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lnSpc>
                <a:spcPct val="100000"/>
              </a:lnSpc>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5400"/>
              <a:buFont typeface="Garamond"/>
              <a:buNone/>
            </a:pPr>
            <a:r>
              <a:rPr lang="en-IN"/>
              <a:t>UNIT-4 LPC2148</a:t>
            </a:r>
            <a:endParaRPr/>
          </a:p>
        </p:txBody>
      </p:sp>
      <p:sp>
        <p:nvSpPr>
          <p:cNvPr id="152" name="Google Shape;152;p19"/>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100000"/>
              </a:lnSpc>
              <a:spcBef>
                <a:spcPts val="0"/>
              </a:spcBef>
              <a:spcAft>
                <a:spcPts val="0"/>
              </a:spcAft>
              <a:buSzPct val="115000"/>
              <a:buNone/>
            </a:pPr>
            <a:r>
              <a:rPr lang="en-IN"/>
              <a:t>By</a:t>
            </a:r>
            <a:endParaRPr/>
          </a:p>
          <a:p>
            <a:pPr marL="0" lvl="0" indent="0" algn="ctr" rtl="0">
              <a:lnSpc>
                <a:spcPct val="100000"/>
              </a:lnSpc>
              <a:spcBef>
                <a:spcPts val="925"/>
              </a:spcBef>
              <a:spcAft>
                <a:spcPts val="0"/>
              </a:spcAft>
              <a:buSzPct val="115000"/>
              <a:buNone/>
            </a:pPr>
            <a:r>
              <a:rPr lang="en-IN"/>
              <a:t>Prof M S Srividya</a:t>
            </a:r>
            <a:endParaRPr/>
          </a:p>
          <a:p>
            <a:pPr marL="0" lvl="0" indent="0" algn="ctr" rtl="0">
              <a:lnSpc>
                <a:spcPct val="100000"/>
              </a:lnSpc>
              <a:spcBef>
                <a:spcPts val="925"/>
              </a:spcBef>
              <a:spcAft>
                <a:spcPts val="0"/>
              </a:spcAft>
              <a:buSzPct val="115000"/>
              <a:buNone/>
            </a:pPr>
            <a:r>
              <a:rPr lang="en-IN"/>
              <a:t>Assistant Professor, Dept. of CSE</a:t>
            </a:r>
            <a:endParaRPr/>
          </a:p>
          <a:p>
            <a:pPr marL="0" lvl="0" indent="0" algn="ctr" rtl="0">
              <a:lnSpc>
                <a:spcPct val="100000"/>
              </a:lnSpc>
              <a:spcBef>
                <a:spcPts val="925"/>
              </a:spcBef>
              <a:spcAft>
                <a:spcPts val="0"/>
              </a:spcAft>
              <a:buSzPct val="115000"/>
              <a:buNone/>
            </a:pPr>
            <a:r>
              <a:rPr lang="en-IN"/>
              <a:t>RVCE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209" name="Google Shape;209;p2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210" name="Google Shape;210;p28"/>
          <p:cNvPicPr preferRelativeResize="0"/>
          <p:nvPr/>
        </p:nvPicPr>
        <p:blipFill rotWithShape="1">
          <a:blip r:embed="rId3">
            <a:alphaModFix/>
          </a:blip>
          <a:srcRect/>
          <a:stretch/>
        </p:blipFill>
        <p:spPr>
          <a:xfrm>
            <a:off x="2258997" y="826544"/>
            <a:ext cx="7674005" cy="52049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pic>
        <p:nvPicPr>
          <p:cNvPr id="216" name="Google Shape;216;p29"/>
          <p:cNvPicPr preferRelativeResize="0">
            <a:picLocks noGrp="1"/>
          </p:cNvPicPr>
          <p:nvPr>
            <p:ph type="body" idx="1"/>
          </p:nvPr>
        </p:nvPicPr>
        <p:blipFill rotWithShape="1">
          <a:blip r:embed="rId3">
            <a:alphaModFix/>
          </a:blip>
          <a:srcRect/>
          <a:stretch/>
        </p:blipFill>
        <p:spPr>
          <a:xfrm>
            <a:off x="6375272" y="1915416"/>
            <a:ext cx="4331573" cy="2049872"/>
          </a:xfrm>
          <a:prstGeom prst="rect">
            <a:avLst/>
          </a:prstGeom>
          <a:noFill/>
          <a:ln>
            <a:noFill/>
          </a:ln>
        </p:spPr>
      </p:pic>
      <p:pic>
        <p:nvPicPr>
          <p:cNvPr id="217" name="Google Shape;217;p29"/>
          <p:cNvPicPr preferRelativeResize="0"/>
          <p:nvPr/>
        </p:nvPicPr>
        <p:blipFill rotWithShape="1">
          <a:blip r:embed="rId4">
            <a:alphaModFix/>
          </a:blip>
          <a:srcRect/>
          <a:stretch/>
        </p:blipFill>
        <p:spPr>
          <a:xfrm>
            <a:off x="1295402" y="1934299"/>
            <a:ext cx="4136570" cy="20498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IN"/>
              <a:t>GPIO Registers</a:t>
            </a:r>
            <a:endParaRPr/>
          </a:p>
        </p:txBody>
      </p:sp>
      <p:sp>
        <p:nvSpPr>
          <p:cNvPr id="223" name="Google Shape;223;p30"/>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fontScale="92500" lnSpcReduction="10000"/>
          </a:bodyPr>
          <a:lstStyle/>
          <a:p>
            <a:pPr marL="285750" marR="3810" lvl="0" indent="-285750" algn="l" rtl="0">
              <a:lnSpc>
                <a:spcPct val="97000"/>
              </a:lnSpc>
              <a:spcBef>
                <a:spcPts val="0"/>
              </a:spcBef>
              <a:spcAft>
                <a:spcPts val="0"/>
              </a:spcAft>
              <a:buSzPct val="115000"/>
              <a:buFont typeface="Noto Sans Symbols"/>
              <a:buChar char="❖"/>
            </a:pPr>
            <a:r>
              <a:rPr lang="en-IN" sz="1800" b="1">
                <a:latin typeface="Times New Roman"/>
                <a:ea typeface="Times New Roman"/>
                <a:cs typeface="Times New Roman"/>
                <a:sym typeface="Times New Roman"/>
              </a:rPr>
              <a:t>IODIR</a:t>
            </a:r>
            <a:r>
              <a:rPr lang="en-IN" sz="1800">
                <a:latin typeface="Times New Roman"/>
                <a:ea typeface="Times New Roman"/>
                <a:cs typeface="Times New Roman"/>
                <a:sym typeface="Times New Roman"/>
              </a:rPr>
              <a:t> (IO direction register, IODIR0 for P0 &amp; IODIR1 for P1) – The bit setting of this register configures the pin as input or output, 1 for output, 0 for input</a:t>
            </a:r>
            <a:endParaRPr sz="1800">
              <a:latin typeface="Calibri"/>
              <a:ea typeface="Calibri"/>
              <a:cs typeface="Calibri"/>
              <a:sym typeface="Calibri"/>
            </a:endParaRPr>
          </a:p>
          <a:p>
            <a:pPr marL="285750" lvl="0" indent="-164163" algn="l" rtl="0">
              <a:lnSpc>
                <a:spcPct val="80277"/>
              </a:lnSpc>
              <a:spcBef>
                <a:spcPts val="333"/>
              </a:spcBef>
              <a:spcAft>
                <a:spcPts val="0"/>
              </a:spcAft>
              <a:buSzPct val="115000"/>
              <a:buFont typeface="Noto Sans Symbols"/>
              <a:buNone/>
            </a:pPr>
            <a:endParaRPr sz="1800">
              <a:latin typeface="Calibri"/>
              <a:ea typeface="Calibri"/>
              <a:cs typeface="Calibri"/>
              <a:sym typeface="Calibri"/>
            </a:endParaRPr>
          </a:p>
          <a:p>
            <a:pPr marL="285750" marR="3810" lvl="0" indent="-285750" algn="just" rtl="0">
              <a:lnSpc>
                <a:spcPct val="98000"/>
              </a:lnSpc>
              <a:spcBef>
                <a:spcPts val="933"/>
              </a:spcBef>
              <a:spcAft>
                <a:spcPts val="0"/>
              </a:spcAft>
              <a:buSzPct val="115000"/>
              <a:buFont typeface="Noto Sans Symbols"/>
              <a:buChar char="❖"/>
            </a:pPr>
            <a:r>
              <a:rPr lang="en-IN" sz="1800" b="1">
                <a:latin typeface="Times New Roman"/>
                <a:ea typeface="Times New Roman"/>
                <a:cs typeface="Times New Roman"/>
                <a:sym typeface="Times New Roman"/>
              </a:rPr>
              <a:t>IOSET</a:t>
            </a:r>
            <a:r>
              <a:rPr lang="en-IN" sz="1800">
                <a:latin typeface="Times New Roman"/>
                <a:ea typeface="Times New Roman"/>
                <a:cs typeface="Times New Roman"/>
                <a:sym typeface="Times New Roman"/>
              </a:rPr>
              <a:t>(IO set register, IOSET0 &amp; IOSET1) – This register is used to set the output pins of the chip. To make a pin to be ‘1’, the corresponding bit in the register is to be ‘1’. Writing zeros have no effect</a:t>
            </a:r>
            <a:endParaRPr sz="1800">
              <a:latin typeface="Calibri"/>
              <a:ea typeface="Calibri"/>
              <a:cs typeface="Calibri"/>
              <a:sym typeface="Calibri"/>
            </a:endParaRPr>
          </a:p>
          <a:p>
            <a:pPr marL="0" lvl="0" indent="0" algn="l" rtl="0">
              <a:lnSpc>
                <a:spcPct val="80555"/>
              </a:lnSpc>
              <a:spcBef>
                <a:spcPts val="333"/>
              </a:spcBef>
              <a:spcAft>
                <a:spcPts val="0"/>
              </a:spcAft>
              <a:buSzPct val="115000"/>
              <a:buNone/>
            </a:pPr>
            <a:r>
              <a:rPr lang="en-IN" sz="1800" b="1">
                <a:latin typeface="Times New Roman"/>
                <a:ea typeface="Times New Roman"/>
                <a:cs typeface="Times New Roman"/>
                <a:sym typeface="Times New Roman"/>
              </a:rPr>
              <a:t> </a:t>
            </a:r>
            <a:endParaRPr sz="1800">
              <a:latin typeface="Calibri"/>
              <a:ea typeface="Calibri"/>
              <a:cs typeface="Calibri"/>
              <a:sym typeface="Calibri"/>
            </a:endParaRPr>
          </a:p>
          <a:p>
            <a:pPr marL="285750" marR="3810" lvl="0" indent="-285750" algn="just" rtl="0">
              <a:lnSpc>
                <a:spcPct val="98000"/>
              </a:lnSpc>
              <a:spcBef>
                <a:spcPts val="933"/>
              </a:spcBef>
              <a:spcAft>
                <a:spcPts val="0"/>
              </a:spcAft>
              <a:buSzPct val="115000"/>
              <a:buFont typeface="Noto Sans Symbols"/>
              <a:buChar char="❖"/>
            </a:pPr>
            <a:r>
              <a:rPr lang="en-IN" sz="1800" b="1">
                <a:latin typeface="Times New Roman"/>
                <a:ea typeface="Times New Roman"/>
                <a:cs typeface="Times New Roman"/>
                <a:sym typeface="Times New Roman"/>
              </a:rPr>
              <a:t>IOCLR</a:t>
            </a:r>
            <a:r>
              <a:rPr lang="en-IN" sz="1800">
                <a:latin typeface="Times New Roman"/>
                <a:ea typeface="Times New Roman"/>
                <a:cs typeface="Times New Roman"/>
                <a:sym typeface="Times New Roman"/>
              </a:rPr>
              <a:t>(IO Clear register, IOCLR0 &amp; IOCLR1) – To make an output pin to have a ‘0’ value, i.e to clear it. The corresponding bit in this register has to be a ‘1’. Writing zeros have no effect.</a:t>
            </a:r>
            <a:endParaRPr sz="1800">
              <a:latin typeface="Calibri"/>
              <a:ea typeface="Calibri"/>
              <a:cs typeface="Calibri"/>
              <a:sym typeface="Calibri"/>
            </a:endParaRPr>
          </a:p>
          <a:p>
            <a:pPr marL="0" lvl="0" indent="0" algn="l" rtl="0">
              <a:lnSpc>
                <a:spcPct val="91666"/>
              </a:lnSpc>
              <a:spcBef>
                <a:spcPts val="333"/>
              </a:spcBef>
              <a:spcAft>
                <a:spcPts val="0"/>
              </a:spcAft>
              <a:buSzPct val="115000"/>
              <a:buNone/>
            </a:pPr>
            <a:r>
              <a:rPr lang="en-IN" sz="1800" b="1">
                <a:latin typeface="Times New Roman"/>
                <a:ea typeface="Times New Roman"/>
                <a:cs typeface="Times New Roman"/>
                <a:sym typeface="Times New Roman"/>
              </a:rPr>
              <a:t> </a:t>
            </a:r>
            <a:endParaRPr sz="1800">
              <a:latin typeface="Calibri"/>
              <a:ea typeface="Calibri"/>
              <a:cs typeface="Calibri"/>
              <a:sym typeface="Calibri"/>
            </a:endParaRPr>
          </a:p>
          <a:p>
            <a:pPr marL="285750" marR="3810" lvl="0" indent="-285750" algn="just" rtl="0">
              <a:lnSpc>
                <a:spcPct val="98000"/>
              </a:lnSpc>
              <a:spcBef>
                <a:spcPts val="933"/>
              </a:spcBef>
              <a:spcAft>
                <a:spcPts val="0"/>
              </a:spcAft>
              <a:buSzPct val="115000"/>
              <a:buFont typeface="Noto Sans Symbols"/>
              <a:buChar char="❖"/>
            </a:pPr>
            <a:r>
              <a:rPr lang="en-IN" sz="1800" b="1">
                <a:latin typeface="Times New Roman"/>
                <a:ea typeface="Times New Roman"/>
                <a:cs typeface="Times New Roman"/>
                <a:sym typeface="Times New Roman"/>
              </a:rPr>
              <a:t>IOPIN</a:t>
            </a:r>
            <a:r>
              <a:rPr lang="en-IN" sz="1800">
                <a:latin typeface="Times New Roman"/>
                <a:ea typeface="Times New Roman"/>
                <a:cs typeface="Times New Roman"/>
                <a:sym typeface="Times New Roman"/>
              </a:rPr>
              <a:t> (IO Pin register, IOPIN0 &amp; IOPIN1): From this register the value of the corresponding pin can be read, irrespective of whether the pin is an input or output pin.</a:t>
            </a:r>
            <a:endParaRPr sz="1800">
              <a:latin typeface="Calibri"/>
              <a:ea typeface="Calibri"/>
              <a:cs typeface="Calibri"/>
              <a:sym typeface="Calibri"/>
            </a:endParaRPr>
          </a:p>
          <a:p>
            <a:pPr marL="0" lvl="0" indent="0" algn="l" rtl="0">
              <a:lnSpc>
                <a:spcPct val="55555"/>
              </a:lnSpc>
              <a:spcBef>
                <a:spcPts val="333"/>
              </a:spcBef>
              <a:spcAft>
                <a:spcPts val="0"/>
              </a:spcAft>
              <a:buSzPct val="11500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285750" lvl="0" indent="-123634" algn="l" rtl="0">
              <a:lnSpc>
                <a:spcPct val="100000"/>
              </a:lnSpc>
              <a:spcBef>
                <a:spcPts val="1044"/>
              </a:spcBef>
              <a:spcAft>
                <a:spcPts val="0"/>
              </a:spcAft>
              <a:buSzPct val="115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400"/>
              <a:buFont typeface="Times New Roman"/>
              <a:buNone/>
            </a:pPr>
            <a:r>
              <a:rPr lang="en-IN" sz="2400" b="1">
                <a:latin typeface="Times New Roman"/>
                <a:ea typeface="Times New Roman"/>
                <a:cs typeface="Times New Roman"/>
                <a:sym typeface="Times New Roman"/>
              </a:rPr>
              <a:t>Example1</a:t>
            </a:r>
            <a:r>
              <a:rPr lang="en-IN" sz="2400">
                <a:latin typeface="Times New Roman"/>
                <a:ea typeface="Times New Roman"/>
                <a:cs typeface="Times New Roman"/>
                <a:sym typeface="Times New Roman"/>
              </a:rPr>
              <a:t>: Set the lower  sixteen GPIO pins of P0 to 1.</a:t>
            </a:r>
            <a:endParaRPr sz="5400"/>
          </a:p>
        </p:txBody>
      </p:sp>
      <p:sp>
        <p:nvSpPr>
          <p:cNvPr id="229" name="Google Shape;229;p3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171450" lvl="0" indent="0" algn="l" rtl="0">
              <a:lnSpc>
                <a:spcPct val="97000"/>
              </a:lnSpc>
              <a:spcBef>
                <a:spcPts val="0"/>
              </a:spcBef>
              <a:spcAft>
                <a:spcPts val="0"/>
              </a:spcAft>
              <a:buSzPts val="2760"/>
              <a:buNone/>
            </a:pPr>
            <a:r>
              <a:rPr lang="en-IN">
                <a:latin typeface="Times New Roman"/>
                <a:ea typeface="Times New Roman"/>
                <a:cs typeface="Times New Roman"/>
                <a:sym typeface="Times New Roman"/>
              </a:rPr>
              <a:t>First set the direction, Set the output to 1,</a:t>
            </a:r>
            <a:endParaRPr>
              <a:latin typeface="Calibri"/>
              <a:ea typeface="Calibri"/>
              <a:cs typeface="Calibri"/>
              <a:sym typeface="Calibri"/>
            </a:endParaRPr>
          </a:p>
          <a:p>
            <a:pPr marL="0" lvl="0" indent="0" algn="l" rtl="0">
              <a:lnSpc>
                <a:spcPct val="57500"/>
              </a:lnSpc>
              <a:spcBef>
                <a:spcPts val="1080"/>
              </a:spcBef>
              <a:spcAft>
                <a:spcPts val="0"/>
              </a:spcAft>
              <a:buSzPts val="2760"/>
              <a:buNone/>
            </a:pPr>
            <a:br>
              <a:rPr lang="en-IN">
                <a:latin typeface="Times New Roman"/>
                <a:ea typeface="Times New Roman"/>
                <a:cs typeface="Times New Roman"/>
                <a:sym typeface="Times New Roman"/>
              </a:rPr>
            </a:br>
            <a:endParaRPr>
              <a:latin typeface="Calibri"/>
              <a:ea typeface="Calibri"/>
              <a:cs typeface="Calibri"/>
              <a:sym typeface="Calibri"/>
            </a:endParaRPr>
          </a:p>
          <a:p>
            <a:pPr marL="0" lvl="0" indent="0" algn="l" rtl="0">
              <a:lnSpc>
                <a:spcPct val="100000"/>
              </a:lnSpc>
              <a:spcBef>
                <a:spcPts val="1080"/>
              </a:spcBef>
              <a:spcAft>
                <a:spcPts val="0"/>
              </a:spcAft>
              <a:buSzPts val="2760"/>
              <a:buNone/>
            </a:pPr>
            <a:r>
              <a:rPr lang="en-IN">
                <a:latin typeface="Times New Roman"/>
                <a:ea typeface="Times New Roman"/>
                <a:cs typeface="Times New Roman"/>
                <a:sym typeface="Times New Roman"/>
              </a:rPr>
              <a:t>IODIR0 = 0x0000FFFF</a:t>
            </a:r>
            <a:endParaRPr>
              <a:latin typeface="Calibri"/>
              <a:ea typeface="Calibri"/>
              <a:cs typeface="Calibri"/>
              <a:sym typeface="Calibri"/>
            </a:endParaRPr>
          </a:p>
          <a:p>
            <a:pPr marL="0" lvl="0" indent="0" algn="l" rtl="0">
              <a:lnSpc>
                <a:spcPct val="100000"/>
              </a:lnSpc>
              <a:spcBef>
                <a:spcPts val="1080"/>
              </a:spcBef>
              <a:spcAft>
                <a:spcPts val="0"/>
              </a:spcAft>
              <a:buSzPts val="2760"/>
              <a:buNone/>
            </a:pPr>
            <a:r>
              <a:rPr lang="en-IN">
                <a:latin typeface="Times New Roman"/>
                <a:ea typeface="Times New Roman"/>
                <a:cs typeface="Times New Roman"/>
                <a:sym typeface="Times New Roman"/>
              </a:rPr>
              <a:t>IOSET0 = 0x0000FFFF</a:t>
            </a:r>
            <a:endParaRPr>
              <a:latin typeface="Calibri"/>
              <a:ea typeface="Calibri"/>
              <a:cs typeface="Calibri"/>
              <a:sym typeface="Calibri"/>
            </a:endParaRPr>
          </a:p>
          <a:p>
            <a:pPr marL="285750" lvl="0" indent="-110490" algn="l" rtl="0">
              <a:lnSpc>
                <a:spcPct val="100000"/>
              </a:lnSpc>
              <a:spcBef>
                <a:spcPts val="1080"/>
              </a:spcBef>
              <a:spcAft>
                <a:spcPts val="0"/>
              </a:spcAft>
              <a:buSzPts val="276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1295401" y="524933"/>
            <a:ext cx="9434803" cy="80934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400"/>
              <a:buFont typeface="Times New Roman"/>
              <a:buNone/>
            </a:pPr>
            <a:r>
              <a:rPr lang="en-IN" sz="2400" b="1">
                <a:latin typeface="Times New Roman"/>
                <a:ea typeface="Times New Roman"/>
                <a:cs typeface="Times New Roman"/>
                <a:sym typeface="Times New Roman"/>
              </a:rPr>
              <a:t>Example2: Interface an LED to P0.10 and turn ON and OFF the LED.</a:t>
            </a:r>
            <a:endParaRPr sz="5400"/>
          </a:p>
        </p:txBody>
      </p:sp>
      <p:sp>
        <p:nvSpPr>
          <p:cNvPr id="235" name="Google Shape;235;p32"/>
          <p:cNvSpPr txBox="1">
            <a:spLocks noGrp="1"/>
          </p:cNvSpPr>
          <p:nvPr>
            <p:ph type="body" idx="1"/>
          </p:nvPr>
        </p:nvSpPr>
        <p:spPr>
          <a:xfrm>
            <a:off x="1295401" y="1334279"/>
            <a:ext cx="9601196" cy="499878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15000"/>
              <a:buNone/>
            </a:pPr>
            <a:r>
              <a:rPr lang="en-IN" sz="2000" b="1">
                <a:latin typeface="Times New Roman"/>
                <a:ea typeface="Times New Roman"/>
                <a:cs typeface="Times New Roman"/>
                <a:sym typeface="Times New Roman"/>
              </a:rPr>
              <a:t>#include &lt;LPC214X.H&gt;</a:t>
            </a:r>
            <a:endParaRPr sz="2000" b="1">
              <a:latin typeface="Calibri"/>
              <a:ea typeface="Calibri"/>
              <a:cs typeface="Calibri"/>
              <a:sym typeface="Calibri"/>
            </a:endParaRPr>
          </a:p>
          <a:p>
            <a:pPr marL="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int main(void)</a:t>
            </a:r>
            <a:endParaRPr sz="2000" b="1">
              <a:latin typeface="Calibri"/>
              <a:ea typeface="Calibri"/>
              <a:cs typeface="Calibri"/>
              <a:sym typeface="Calibri"/>
            </a:endParaRPr>
          </a:p>
          <a:p>
            <a:pPr marL="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a:t>
            </a:r>
            <a:endParaRPr sz="2000" b="1">
              <a:latin typeface="Calibri"/>
              <a:ea typeface="Calibri"/>
              <a:cs typeface="Calibri"/>
              <a:sym typeface="Calibri"/>
            </a:endParaRPr>
          </a:p>
          <a:p>
            <a:pPr marL="571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unsigned int x;</a:t>
            </a:r>
            <a:endParaRPr sz="2000" b="1">
              <a:latin typeface="Calibri"/>
              <a:ea typeface="Calibri"/>
              <a:cs typeface="Calibri"/>
              <a:sym typeface="Calibri"/>
            </a:endParaRPr>
          </a:p>
          <a:p>
            <a:pPr marL="571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IODIR0 = 0xFFFFFFFF;	//Make all the pins as outputs</a:t>
            </a:r>
            <a:endParaRPr sz="2000" b="1">
              <a:latin typeface="Calibri"/>
              <a:ea typeface="Calibri"/>
              <a:cs typeface="Calibri"/>
              <a:sym typeface="Calibri"/>
            </a:endParaRPr>
          </a:p>
          <a:p>
            <a:pPr marL="190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for(;;)</a:t>
            </a:r>
            <a:endParaRPr sz="2000" b="1">
              <a:latin typeface="Calibri"/>
              <a:ea typeface="Calibri"/>
              <a:cs typeface="Calibri"/>
              <a:sym typeface="Calibri"/>
            </a:endParaRPr>
          </a:p>
          <a:p>
            <a:pPr marL="190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a:t>
            </a:r>
            <a:endParaRPr sz="2000" b="1">
              <a:latin typeface="Calibri"/>
              <a:ea typeface="Calibri"/>
              <a:cs typeface="Calibri"/>
              <a:sym typeface="Calibri"/>
            </a:endParaRPr>
          </a:p>
          <a:p>
            <a:pPr marL="1333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IOSET0 = 1 &lt;&lt; 10;  //Set the port pin P0.10</a:t>
            </a:r>
            <a:endParaRPr sz="2000" b="1">
              <a:latin typeface="Calibri"/>
              <a:ea typeface="Calibri"/>
              <a:cs typeface="Calibri"/>
              <a:sym typeface="Calibri"/>
            </a:endParaRPr>
          </a:p>
          <a:p>
            <a:pPr marL="1333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for(x=0;x&lt;30000;x++); //delay for ON time</a:t>
            </a:r>
            <a:endParaRPr sz="2000" b="1">
              <a:latin typeface="Calibri"/>
              <a:ea typeface="Calibri"/>
              <a:cs typeface="Calibri"/>
              <a:sym typeface="Calibri"/>
            </a:endParaRPr>
          </a:p>
          <a:p>
            <a:pPr marL="1333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IOCLR0 = 1 &lt;&lt; 10; //Clear the port pin P0.10</a:t>
            </a:r>
            <a:endParaRPr sz="2000" b="1">
              <a:latin typeface="Calibri"/>
              <a:ea typeface="Calibri"/>
              <a:cs typeface="Calibri"/>
              <a:sym typeface="Calibri"/>
            </a:endParaRPr>
          </a:p>
          <a:p>
            <a:pPr marL="0" lvl="0" indent="0" algn="l" rtl="0">
              <a:lnSpc>
                <a:spcPct val="250"/>
              </a:lnSpc>
              <a:spcBef>
                <a:spcPts val="970"/>
              </a:spcBef>
              <a:spcAft>
                <a:spcPts val="0"/>
              </a:spcAft>
              <a:buSzPct val="115000"/>
              <a:buNone/>
            </a:pPr>
            <a:r>
              <a:rPr lang="en-IN" sz="2000" b="1">
                <a:latin typeface="Times New Roman"/>
                <a:ea typeface="Times New Roman"/>
                <a:cs typeface="Times New Roman"/>
                <a:sym typeface="Times New Roman"/>
              </a:rPr>
              <a:t> </a:t>
            </a:r>
            <a:endParaRPr sz="2000" b="1">
              <a:latin typeface="Calibri"/>
              <a:ea typeface="Calibri"/>
              <a:cs typeface="Calibri"/>
              <a:sym typeface="Calibri"/>
            </a:endParaRPr>
          </a:p>
          <a:p>
            <a:pPr marL="1333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for(x=0;x&lt;40000;x++);  // delay for OFF time</a:t>
            </a:r>
            <a:endParaRPr sz="2000" b="1">
              <a:latin typeface="Calibri"/>
              <a:ea typeface="Calibri"/>
              <a:cs typeface="Calibri"/>
              <a:sym typeface="Calibri"/>
            </a:endParaRPr>
          </a:p>
          <a:p>
            <a:pPr marL="1905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a:t>
            </a:r>
            <a:endParaRPr sz="2000" b="1">
              <a:latin typeface="Calibri"/>
              <a:ea typeface="Calibri"/>
              <a:cs typeface="Calibri"/>
              <a:sym typeface="Calibri"/>
            </a:endParaRPr>
          </a:p>
          <a:p>
            <a:pPr marL="0" lvl="0" indent="0" algn="l" rtl="0">
              <a:lnSpc>
                <a:spcPct val="100000"/>
              </a:lnSpc>
              <a:spcBef>
                <a:spcPts val="970"/>
              </a:spcBef>
              <a:spcAft>
                <a:spcPts val="0"/>
              </a:spcAft>
              <a:buSzPct val="115000"/>
              <a:buNone/>
            </a:pPr>
            <a:r>
              <a:rPr lang="en-IN" sz="2000" b="1">
                <a:latin typeface="Times New Roman"/>
                <a:ea typeface="Times New Roman"/>
                <a:cs typeface="Times New Roman"/>
                <a:sym typeface="Times New Roman"/>
              </a:rPr>
              <a:t>}</a:t>
            </a:r>
            <a:endParaRPr sz="2000" b="1">
              <a:latin typeface="Calibri"/>
              <a:ea typeface="Calibri"/>
              <a:cs typeface="Calibri"/>
              <a:sym typeface="Calibri"/>
            </a:endParaRPr>
          </a:p>
          <a:p>
            <a:pPr marL="285750" lvl="0" indent="-123634" algn="l" rtl="0">
              <a:lnSpc>
                <a:spcPct val="100000"/>
              </a:lnSpc>
              <a:spcBef>
                <a:spcPts val="1044"/>
              </a:spcBef>
              <a:spcAft>
                <a:spcPts val="0"/>
              </a:spcAft>
              <a:buSzPct val="115000"/>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1295401" y="740745"/>
            <a:ext cx="9350827" cy="48277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000"/>
              <a:buFont typeface="Times New Roman"/>
              <a:buNone/>
            </a:pPr>
            <a:r>
              <a:rPr lang="en-IN" sz="2000" b="1">
                <a:latin typeface="Times New Roman"/>
                <a:ea typeface="Times New Roman"/>
                <a:cs typeface="Times New Roman"/>
                <a:sym typeface="Times New Roman"/>
              </a:rPr>
              <a:t>Example2</a:t>
            </a:r>
            <a:r>
              <a:rPr lang="en-IN" sz="2000">
                <a:latin typeface="Times New Roman"/>
                <a:ea typeface="Times New Roman"/>
                <a:cs typeface="Times New Roman"/>
                <a:sym typeface="Times New Roman"/>
              </a:rPr>
              <a:t>: Generate the</a:t>
            </a:r>
            <a:r>
              <a:rPr lang="en-IN" sz="2000" b="1">
                <a:latin typeface="Times New Roman"/>
                <a:ea typeface="Times New Roman"/>
                <a:cs typeface="Times New Roman"/>
                <a:sym typeface="Times New Roman"/>
              </a:rPr>
              <a:t> asymmetric square wave </a:t>
            </a:r>
            <a:r>
              <a:rPr lang="en-IN" sz="2000">
                <a:latin typeface="Times New Roman"/>
                <a:ea typeface="Times New Roman"/>
                <a:cs typeface="Times New Roman"/>
                <a:sym typeface="Times New Roman"/>
              </a:rPr>
              <a:t>at the lowest four pins of Port0</a:t>
            </a:r>
            <a:endParaRPr sz="4800"/>
          </a:p>
        </p:txBody>
      </p:sp>
      <p:sp>
        <p:nvSpPr>
          <p:cNvPr id="241" name="Google Shape;241;p33"/>
          <p:cNvSpPr txBox="1">
            <a:spLocks noGrp="1"/>
          </p:cNvSpPr>
          <p:nvPr>
            <p:ph type="body" idx="1"/>
          </p:nvPr>
        </p:nvSpPr>
        <p:spPr>
          <a:xfrm>
            <a:off x="1295401" y="1492897"/>
            <a:ext cx="9601196" cy="462435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115000"/>
              <a:buNone/>
            </a:pPr>
            <a:r>
              <a:rPr lang="en-IN" sz="1800" b="1">
                <a:latin typeface="Times New Roman"/>
                <a:ea typeface="Times New Roman"/>
                <a:cs typeface="Times New Roman"/>
                <a:sym typeface="Times New Roman"/>
              </a:rPr>
              <a:t>#include &lt;LPC214X.H&gt;</a:t>
            </a:r>
            <a:endParaRPr sz="1800" b="1">
              <a:latin typeface="Calibri"/>
              <a:ea typeface="Calibri"/>
              <a:cs typeface="Calibri"/>
              <a:sym typeface="Calibri"/>
            </a:endParaRPr>
          </a:p>
          <a:p>
            <a:pPr marL="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int main(void)</a:t>
            </a:r>
            <a:endParaRPr sz="1800" b="1">
              <a:latin typeface="Calibri"/>
              <a:ea typeface="Calibri"/>
              <a:cs typeface="Calibri"/>
              <a:sym typeface="Calibri"/>
            </a:endParaRPr>
          </a:p>
          <a:p>
            <a:pPr marL="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a:t>
            </a:r>
            <a:endParaRPr sz="1800" b="1">
              <a:latin typeface="Calibri"/>
              <a:ea typeface="Calibri"/>
              <a:cs typeface="Calibri"/>
              <a:sym typeface="Calibri"/>
            </a:endParaRPr>
          </a:p>
          <a:p>
            <a:pPr marL="571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unsigned int x;</a:t>
            </a:r>
            <a:endParaRPr sz="1800" b="1">
              <a:latin typeface="Calibri"/>
              <a:ea typeface="Calibri"/>
              <a:cs typeface="Calibri"/>
              <a:sym typeface="Calibri"/>
            </a:endParaRPr>
          </a:p>
          <a:p>
            <a:pPr marL="571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IODIR0 = 0xFFFFFFFF;	//Make all the pins as outputs</a:t>
            </a:r>
            <a:endParaRPr sz="1800" b="1">
              <a:latin typeface="Calibri"/>
              <a:ea typeface="Calibri"/>
              <a:cs typeface="Calibri"/>
              <a:sym typeface="Calibri"/>
            </a:endParaRPr>
          </a:p>
          <a:p>
            <a:pPr marL="0" lvl="0" indent="0" algn="l" rtl="0">
              <a:lnSpc>
                <a:spcPct val="277"/>
              </a:lnSpc>
              <a:spcBef>
                <a:spcPts val="933"/>
              </a:spcBef>
              <a:spcAft>
                <a:spcPts val="0"/>
              </a:spcAft>
              <a:buSzPct val="115000"/>
              <a:buNone/>
            </a:pPr>
            <a:r>
              <a:rPr lang="en-IN" sz="1800" b="1">
                <a:latin typeface="Times New Roman"/>
                <a:ea typeface="Times New Roman"/>
                <a:cs typeface="Times New Roman"/>
                <a:sym typeface="Times New Roman"/>
              </a:rPr>
              <a:t> </a:t>
            </a:r>
            <a:endParaRPr sz="1800" b="1">
              <a:latin typeface="Calibri"/>
              <a:ea typeface="Calibri"/>
              <a:cs typeface="Calibri"/>
              <a:sym typeface="Calibri"/>
            </a:endParaRPr>
          </a:p>
          <a:p>
            <a:pPr marL="190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for(;;)</a:t>
            </a:r>
            <a:endParaRPr sz="1800" b="1">
              <a:latin typeface="Calibri"/>
              <a:ea typeface="Calibri"/>
              <a:cs typeface="Calibri"/>
              <a:sym typeface="Calibri"/>
            </a:endParaRPr>
          </a:p>
          <a:p>
            <a:pPr marL="190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a:t>
            </a:r>
            <a:endParaRPr sz="1800" b="1">
              <a:latin typeface="Calibri"/>
              <a:ea typeface="Calibri"/>
              <a:cs typeface="Calibri"/>
              <a:sym typeface="Calibri"/>
            </a:endParaRPr>
          </a:p>
          <a:p>
            <a:pPr marL="419100" marR="1896110" lvl="0" indent="0" algn="l" rtl="0">
              <a:lnSpc>
                <a:spcPct val="97000"/>
              </a:lnSpc>
              <a:spcBef>
                <a:spcPts val="933"/>
              </a:spcBef>
              <a:spcAft>
                <a:spcPts val="0"/>
              </a:spcAft>
              <a:buSzPct val="115000"/>
              <a:buNone/>
            </a:pPr>
            <a:r>
              <a:rPr lang="en-IN" sz="1800" b="1">
                <a:latin typeface="Times New Roman"/>
                <a:ea typeface="Times New Roman"/>
                <a:cs typeface="Times New Roman"/>
                <a:sym typeface="Times New Roman"/>
              </a:rPr>
              <a:t>IOSET0 = 0x0000000F; //Set the port pins P0.0 to P0.3 </a:t>
            </a:r>
            <a:endParaRPr/>
          </a:p>
          <a:p>
            <a:pPr marL="419100" marR="1896110" lvl="0" indent="0" algn="l" rtl="0">
              <a:lnSpc>
                <a:spcPct val="97000"/>
              </a:lnSpc>
              <a:spcBef>
                <a:spcPts val="333"/>
              </a:spcBef>
              <a:spcAft>
                <a:spcPts val="0"/>
              </a:spcAft>
              <a:buSzPct val="115000"/>
              <a:buNone/>
            </a:pPr>
            <a:r>
              <a:rPr lang="en-IN" sz="1800" b="1">
                <a:latin typeface="Times New Roman"/>
                <a:ea typeface="Times New Roman"/>
                <a:cs typeface="Times New Roman"/>
                <a:sym typeface="Times New Roman"/>
              </a:rPr>
              <a:t>for(x=0;x&lt;10000;x++);</a:t>
            </a:r>
            <a:endParaRPr sz="1800" b="1">
              <a:latin typeface="Calibri"/>
              <a:ea typeface="Calibri"/>
              <a:cs typeface="Calibri"/>
              <a:sym typeface="Calibri"/>
            </a:endParaRPr>
          </a:p>
          <a:p>
            <a:pPr marL="0" lvl="0" indent="0" algn="l" rtl="0">
              <a:lnSpc>
                <a:spcPct val="555"/>
              </a:lnSpc>
              <a:spcBef>
                <a:spcPts val="333"/>
              </a:spcBef>
              <a:spcAft>
                <a:spcPts val="0"/>
              </a:spcAft>
              <a:buSzPct val="115000"/>
              <a:buNone/>
            </a:pPr>
            <a:r>
              <a:rPr lang="en-IN" sz="1800" b="1">
                <a:latin typeface="Times New Roman"/>
                <a:ea typeface="Times New Roman"/>
                <a:cs typeface="Times New Roman"/>
                <a:sym typeface="Times New Roman"/>
              </a:rPr>
              <a:t> </a:t>
            </a:r>
            <a:endParaRPr sz="1800" b="1">
              <a:latin typeface="Calibri"/>
              <a:ea typeface="Calibri"/>
              <a:cs typeface="Calibri"/>
              <a:sym typeface="Calibri"/>
            </a:endParaRPr>
          </a:p>
          <a:p>
            <a:pPr marL="1333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     IOCLR0 = 0x0000000F;	//Clear the port pins</a:t>
            </a:r>
            <a:endParaRPr sz="1800" b="1">
              <a:latin typeface="Calibri"/>
              <a:ea typeface="Calibri"/>
              <a:cs typeface="Calibri"/>
              <a:sym typeface="Calibri"/>
            </a:endParaRPr>
          </a:p>
          <a:p>
            <a:pPr marL="1333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     for(x=0;x&lt;20000;x++);</a:t>
            </a:r>
            <a:endParaRPr sz="1800" b="1">
              <a:latin typeface="Calibri"/>
              <a:ea typeface="Calibri"/>
              <a:cs typeface="Calibri"/>
              <a:sym typeface="Calibri"/>
            </a:endParaRPr>
          </a:p>
          <a:p>
            <a:pPr marL="1905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a:t>
            </a:r>
            <a:endParaRPr sz="1800" b="1">
              <a:latin typeface="Calibri"/>
              <a:ea typeface="Calibri"/>
              <a:cs typeface="Calibri"/>
              <a:sym typeface="Calibri"/>
            </a:endParaRPr>
          </a:p>
          <a:p>
            <a:pPr marL="0" lvl="0" indent="0" algn="l" rtl="0">
              <a:lnSpc>
                <a:spcPct val="100000"/>
              </a:lnSpc>
              <a:spcBef>
                <a:spcPts val="933"/>
              </a:spcBef>
              <a:spcAft>
                <a:spcPts val="0"/>
              </a:spcAft>
              <a:buSzPct val="115000"/>
              <a:buNone/>
            </a:pPr>
            <a:r>
              <a:rPr lang="en-IN" sz="1800" b="1">
                <a:latin typeface="Times New Roman"/>
                <a:ea typeface="Times New Roman"/>
                <a:cs typeface="Times New Roman"/>
                <a:sym typeface="Times New Roman"/>
              </a:rPr>
              <a:t>}</a:t>
            </a:r>
            <a:endParaRPr sz="1800" b="1">
              <a:latin typeface="Calibri"/>
              <a:ea typeface="Calibri"/>
              <a:cs typeface="Calibri"/>
              <a:sym typeface="Calibri"/>
            </a:endParaRPr>
          </a:p>
          <a:p>
            <a:pPr marL="285750" lvl="0" indent="-123634" algn="l" rtl="0">
              <a:lnSpc>
                <a:spcPct val="100000"/>
              </a:lnSpc>
              <a:spcBef>
                <a:spcPts val="1044"/>
              </a:spcBef>
              <a:spcAft>
                <a:spcPts val="0"/>
              </a:spcAft>
              <a:buSzPct val="1150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Calibri"/>
              <a:buNone/>
            </a:pPr>
            <a:r>
              <a:rPr lang="en-IN" sz="1800" b="1">
                <a:latin typeface="Calibri"/>
                <a:ea typeface="Calibri"/>
                <a:cs typeface="Calibri"/>
                <a:sym typeface="Calibri"/>
              </a:rPr>
              <a:t>Question 1: Interface an LED and Push button (press to on) Switch , and write a program to blink the led, when the switch is keep pressed.</a:t>
            </a:r>
            <a:endParaRPr/>
          </a:p>
        </p:txBody>
      </p:sp>
      <p:sp>
        <p:nvSpPr>
          <p:cNvPr id="247" name="Google Shape;247;p3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248" name="Google Shape;248;p34"/>
          <p:cNvPicPr preferRelativeResize="0"/>
          <p:nvPr/>
        </p:nvPicPr>
        <p:blipFill rotWithShape="1">
          <a:blip r:embed="rId3">
            <a:alphaModFix/>
          </a:blip>
          <a:srcRect/>
          <a:stretch/>
        </p:blipFill>
        <p:spPr>
          <a:xfrm>
            <a:off x="1396028" y="2556932"/>
            <a:ext cx="4670425" cy="3392488"/>
          </a:xfrm>
          <a:prstGeom prst="rect">
            <a:avLst/>
          </a:prstGeom>
          <a:noFill/>
          <a:ln>
            <a:noFill/>
          </a:ln>
        </p:spPr>
      </p:pic>
      <p:sp>
        <p:nvSpPr>
          <p:cNvPr id="249" name="Google Shape;249;p34"/>
          <p:cNvSpPr txBox="1"/>
          <p:nvPr/>
        </p:nvSpPr>
        <p:spPr>
          <a:xfrm>
            <a:off x="6258508" y="2622696"/>
            <a:ext cx="5134170" cy="32331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Assume P0.31 connected to LED, Assume P0.14 connected to 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Times New Roman"/>
              <a:ea typeface="Times New Roman"/>
              <a:cs typeface="Times New Roman"/>
              <a:sym typeface="Times New Roman"/>
            </a:endParaRPr>
          </a:p>
          <a:p>
            <a:pPr marL="0" marR="0" lvl="0" indent="0" algn="l" rtl="0">
              <a:lnSpc>
                <a:spcPct val="24090"/>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Times New Roman"/>
              <a:ea typeface="Times New Roman"/>
              <a:cs typeface="Times New Roman"/>
              <a:sym typeface="Times New Roman"/>
            </a:endParaRPr>
          </a:p>
          <a:p>
            <a:pPr marL="0" marR="381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Configure P0.31 as GPIO output, as LED is output device</a:t>
            </a:r>
            <a:endParaRPr sz="1400" b="0" i="0" u="none" strike="noStrike" cap="none">
              <a:solidFill>
                <a:srgbClr val="000000"/>
              </a:solidFill>
              <a:latin typeface="Arial"/>
              <a:ea typeface="Arial"/>
              <a:cs typeface="Arial"/>
              <a:sym typeface="Arial"/>
            </a:endParaRPr>
          </a:p>
          <a:p>
            <a:pPr marL="0" marR="3810" lvl="0" indent="0" algn="l" rtl="0">
              <a:lnSpc>
                <a:spcPct val="9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381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 and P0.14 as GPIO input, as Switch is input device.</a:t>
            </a:r>
            <a:endParaRPr sz="1400" b="0" i="0" u="none" strike="noStrike" cap="none">
              <a:solidFill>
                <a:srgbClr val="000000"/>
              </a:solidFill>
              <a:latin typeface="Arial"/>
              <a:ea typeface="Arial"/>
              <a:cs typeface="Arial"/>
              <a:sym typeface="Arial"/>
            </a:endParaRPr>
          </a:p>
          <a:p>
            <a:pPr marL="0" marR="3810" lvl="0" indent="0" algn="l" rtl="0">
              <a:lnSpc>
                <a:spcPct val="9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Working of LED - (common anode).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1 – Led off, 0 – Led on</a:t>
            </a:r>
            <a:endParaRPr sz="1400" b="0" i="0" u="none" strike="noStrike" cap="none">
              <a:solidFill>
                <a:srgbClr val="000000"/>
              </a:solidFill>
              <a:latin typeface="Arial"/>
              <a:ea typeface="Arial"/>
              <a:cs typeface="Arial"/>
              <a:sym typeface="Arial"/>
            </a:endParaRPr>
          </a:p>
          <a:p>
            <a:pPr marL="0" marR="0" lvl="0" indent="0" algn="l" rtl="0">
              <a:lnSpc>
                <a:spcPct val="16562"/>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0" marR="25400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Working of switch: </a:t>
            </a:r>
            <a:endParaRPr sz="1400" b="0" i="0" u="none" strike="noStrike" cap="none">
              <a:solidFill>
                <a:srgbClr val="000000"/>
              </a:solidFill>
              <a:latin typeface="Arial"/>
              <a:ea typeface="Arial"/>
              <a:cs typeface="Arial"/>
              <a:sym typeface="Arial"/>
            </a:endParaRPr>
          </a:p>
          <a:p>
            <a:pPr marL="0" marR="25400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when switch is not pressed, P0.14 receives = 1, </a:t>
            </a:r>
            <a:endParaRPr sz="1400" b="0" i="0" u="none" strike="noStrike" cap="none">
              <a:solidFill>
                <a:srgbClr val="000000"/>
              </a:solidFill>
              <a:latin typeface="Arial"/>
              <a:ea typeface="Arial"/>
              <a:cs typeface="Arial"/>
              <a:sym typeface="Arial"/>
            </a:endParaRPr>
          </a:p>
          <a:p>
            <a:pPr marL="0" marR="25400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when switch is pressed P0.14 receives = 0</a:t>
            </a:r>
            <a:endParaRPr sz="1400" b="0" i="0" u="none" strike="noStrike" cap="none">
              <a:solidFill>
                <a:srgbClr val="000000"/>
              </a:solidFill>
              <a:latin typeface="Arial"/>
              <a:ea typeface="Arial"/>
              <a:cs typeface="Arial"/>
              <a:sym typeface="Arial"/>
            </a:endParaRPr>
          </a:p>
          <a:p>
            <a:pPr marL="0" marR="0" lvl="0" indent="0" algn="l" rtl="0">
              <a:lnSpc>
                <a:spcPct val="81388"/>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Calibri"/>
              <a:ea typeface="Calibri"/>
              <a:cs typeface="Calibri"/>
              <a:sym typeface="Calibri"/>
            </a:endParaRPr>
          </a:p>
          <a:p>
            <a:pPr marL="0" marR="3810" lvl="0" indent="0" algn="l"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255" name="Google Shape;255;p3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256" name="Google Shape;256;p35"/>
          <p:cNvPicPr preferRelativeResize="0"/>
          <p:nvPr/>
        </p:nvPicPr>
        <p:blipFill rotWithShape="1">
          <a:blip r:embed="rId3">
            <a:alphaModFix/>
          </a:blip>
          <a:srcRect/>
          <a:stretch/>
        </p:blipFill>
        <p:spPr>
          <a:xfrm>
            <a:off x="802434" y="247361"/>
            <a:ext cx="5719664" cy="6363278"/>
          </a:xfrm>
          <a:prstGeom prst="rect">
            <a:avLst/>
          </a:prstGeom>
          <a:noFill/>
          <a:ln>
            <a:noFill/>
          </a:ln>
        </p:spPr>
      </p:pic>
      <p:pic>
        <p:nvPicPr>
          <p:cNvPr id="257" name="Google Shape;257;p35"/>
          <p:cNvPicPr preferRelativeResize="0"/>
          <p:nvPr/>
        </p:nvPicPr>
        <p:blipFill rotWithShape="1">
          <a:blip r:embed="rId4">
            <a:alphaModFix/>
          </a:blip>
          <a:srcRect/>
          <a:stretch/>
        </p:blipFill>
        <p:spPr>
          <a:xfrm>
            <a:off x="5924939" y="1242444"/>
            <a:ext cx="6111274" cy="262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Times New Roman"/>
              <a:buNone/>
            </a:pPr>
            <a:r>
              <a:rPr lang="en-IN" sz="1800" b="1">
                <a:latin typeface="Times New Roman"/>
                <a:ea typeface="Times New Roman"/>
                <a:cs typeface="Times New Roman"/>
                <a:sym typeface="Times New Roman"/>
              </a:rPr>
              <a:t>Interface 3LEDs (Red,Yellow,Green) to LPC 2148 and Write Embedded C program to simulate traffic light system.</a:t>
            </a:r>
            <a:endParaRPr/>
          </a:p>
        </p:txBody>
      </p:sp>
      <p:sp>
        <p:nvSpPr>
          <p:cNvPr id="263" name="Google Shape;263;p36"/>
          <p:cNvSpPr txBox="1">
            <a:spLocks noGrp="1"/>
          </p:cNvSpPr>
          <p:nvPr>
            <p:ph type="body" idx="1"/>
          </p:nvPr>
        </p:nvSpPr>
        <p:spPr>
          <a:xfrm>
            <a:off x="1192764" y="2556932"/>
            <a:ext cx="9601196" cy="3318936"/>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Choose any three port lines (say P0.0,P0.1,P0.2) to connect to 3 Leds to represent Traffic Lights, one end of the junction.</a:t>
            </a:r>
            <a:endParaRPr/>
          </a:p>
          <a:p>
            <a:pPr marL="285750" lvl="0" indent="-285750" algn="l" rtl="0">
              <a:lnSpc>
                <a:spcPct val="100000"/>
              </a:lnSpc>
              <a:spcBef>
                <a:spcPts val="960"/>
              </a:spcBef>
              <a:spcAft>
                <a:spcPts val="0"/>
              </a:spcAft>
              <a:buSzPts val="2070"/>
              <a:buChar char="•"/>
            </a:pPr>
            <a:r>
              <a:rPr lang="en-IN" sz="1800" b="1">
                <a:latin typeface="Times New Roman"/>
                <a:ea typeface="Times New Roman"/>
                <a:cs typeface="Times New Roman"/>
                <a:sym typeface="Times New Roman"/>
              </a:rPr>
              <a:t>Sending ‘1’ – LED is on, sending ‘0’ – LED is off</a:t>
            </a:r>
            <a:endParaRPr/>
          </a:p>
          <a:p>
            <a:pPr marL="285750" lvl="0" indent="-154305" algn="l" rtl="0">
              <a:lnSpc>
                <a:spcPct val="100000"/>
              </a:lnSpc>
              <a:spcBef>
                <a:spcPts val="960"/>
              </a:spcBef>
              <a:spcAft>
                <a:spcPts val="0"/>
              </a:spcAft>
              <a:buSzPts val="2070"/>
              <a:buNone/>
            </a:pPr>
            <a:endParaRPr sz="1800" b="1">
              <a:latin typeface="Times New Roman"/>
              <a:ea typeface="Times New Roman"/>
              <a:cs typeface="Times New Roman"/>
              <a:sym typeface="Times New Roman"/>
            </a:endParaRPr>
          </a:p>
          <a:p>
            <a:pPr marL="285750" lvl="0" indent="-154305" algn="l" rtl="0">
              <a:lnSpc>
                <a:spcPct val="100000"/>
              </a:lnSpc>
              <a:spcBef>
                <a:spcPts val="960"/>
              </a:spcBef>
              <a:spcAft>
                <a:spcPts val="0"/>
              </a:spcAft>
              <a:buSzPts val="2070"/>
              <a:buNone/>
            </a:pPr>
            <a:endParaRPr sz="1800" b="1">
              <a:latin typeface="Times New Roman"/>
              <a:ea typeface="Times New Roman"/>
              <a:cs typeface="Times New Roman"/>
              <a:sym typeface="Times New Roman"/>
            </a:endParaRPr>
          </a:p>
          <a:p>
            <a:pPr marL="285750" lvl="0" indent="-154305" algn="l" rtl="0">
              <a:lnSpc>
                <a:spcPct val="100000"/>
              </a:lnSpc>
              <a:spcBef>
                <a:spcPts val="960"/>
              </a:spcBef>
              <a:spcAft>
                <a:spcPts val="0"/>
              </a:spcAft>
              <a:buSzPts val="2070"/>
              <a:buNone/>
            </a:pPr>
            <a:endParaRPr sz="1800" b="1">
              <a:latin typeface="Times New Roman"/>
              <a:ea typeface="Times New Roman"/>
              <a:cs typeface="Times New Roman"/>
              <a:sym typeface="Times New Roman"/>
            </a:endParaRPr>
          </a:p>
          <a:p>
            <a:pPr marL="285750" lvl="0" indent="-154305" algn="l" rtl="0">
              <a:lnSpc>
                <a:spcPct val="100000"/>
              </a:lnSpc>
              <a:spcBef>
                <a:spcPts val="960"/>
              </a:spcBef>
              <a:spcAft>
                <a:spcPts val="0"/>
              </a:spcAft>
              <a:buSzPts val="2070"/>
              <a:buNone/>
            </a:pPr>
            <a:endParaRPr sz="1800" b="1">
              <a:latin typeface="Times New Roman"/>
              <a:ea typeface="Times New Roman"/>
              <a:cs typeface="Times New Roman"/>
              <a:sym typeface="Times New Roman"/>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Configure P0.0,P0.1,P0.2 as outputs, as LEDs are output devices.</a:t>
            </a:r>
            <a:endParaRPr sz="1800">
              <a:latin typeface="Calibri"/>
              <a:ea typeface="Calibri"/>
              <a:cs typeface="Calibri"/>
              <a:sym typeface="Calibri"/>
            </a:endParaRPr>
          </a:p>
          <a:p>
            <a:pPr marL="285750" lvl="0" indent="-285750" algn="l" rtl="0">
              <a:lnSpc>
                <a:spcPct val="67222"/>
              </a:lnSpc>
              <a:spcBef>
                <a:spcPts val="960"/>
              </a:spcBef>
              <a:spcAft>
                <a:spcPts val="0"/>
              </a:spcAft>
              <a:buSzPts val="2070"/>
              <a:buChar char="•"/>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285750" lvl="0" indent="-154305" algn="l" rtl="0">
              <a:lnSpc>
                <a:spcPct val="100000"/>
              </a:lnSpc>
              <a:spcBef>
                <a:spcPts val="960"/>
              </a:spcBef>
              <a:spcAft>
                <a:spcPts val="0"/>
              </a:spcAft>
              <a:buSzPts val="2070"/>
              <a:buNone/>
            </a:pPr>
            <a:endParaRPr sz="1800" b="1">
              <a:latin typeface="Times New Roman"/>
              <a:ea typeface="Times New Roman"/>
              <a:cs typeface="Times New Roman"/>
              <a:sym typeface="Times New Roman"/>
            </a:endParaRPr>
          </a:p>
          <a:p>
            <a:pPr marL="285750" lvl="0" indent="-110490" algn="l" rtl="0">
              <a:lnSpc>
                <a:spcPct val="100000"/>
              </a:lnSpc>
              <a:spcBef>
                <a:spcPts val="1080"/>
              </a:spcBef>
              <a:spcAft>
                <a:spcPts val="0"/>
              </a:spcAft>
              <a:buSzPts val="2760"/>
              <a:buNone/>
            </a:pPr>
            <a:endParaRPr/>
          </a:p>
        </p:txBody>
      </p:sp>
      <p:pic>
        <p:nvPicPr>
          <p:cNvPr id="264" name="Google Shape;264;p36"/>
          <p:cNvPicPr preferRelativeResize="0"/>
          <p:nvPr/>
        </p:nvPicPr>
        <p:blipFill rotWithShape="1">
          <a:blip r:embed="rId3">
            <a:alphaModFix/>
          </a:blip>
          <a:srcRect/>
          <a:stretch/>
        </p:blipFill>
        <p:spPr>
          <a:xfrm>
            <a:off x="1842894" y="3769567"/>
            <a:ext cx="3913187" cy="1109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pic>
        <p:nvPicPr>
          <p:cNvPr id="270" name="Google Shape;270;p37"/>
          <p:cNvPicPr preferRelativeResize="0">
            <a:picLocks noGrp="1"/>
          </p:cNvPicPr>
          <p:nvPr>
            <p:ph type="body" idx="1"/>
          </p:nvPr>
        </p:nvPicPr>
        <p:blipFill rotWithShape="1">
          <a:blip r:embed="rId3">
            <a:alphaModFix/>
          </a:blip>
          <a:srcRect/>
          <a:stretch/>
        </p:blipFill>
        <p:spPr>
          <a:xfrm>
            <a:off x="5943600" y="2210482"/>
            <a:ext cx="5754300" cy="2109600"/>
          </a:xfrm>
          <a:prstGeom prst="rect">
            <a:avLst/>
          </a:prstGeom>
          <a:noFill/>
          <a:ln>
            <a:noFill/>
          </a:ln>
        </p:spPr>
      </p:pic>
      <p:pic>
        <p:nvPicPr>
          <p:cNvPr id="271" name="Google Shape;271;p37"/>
          <p:cNvPicPr preferRelativeResize="0"/>
          <p:nvPr/>
        </p:nvPicPr>
        <p:blipFill rotWithShape="1">
          <a:blip r:embed="rId4">
            <a:alphaModFix/>
          </a:blip>
          <a:srcRect/>
          <a:stretch/>
        </p:blipFill>
        <p:spPr>
          <a:xfrm>
            <a:off x="268074" y="164260"/>
            <a:ext cx="5115689" cy="65294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1118119" y="506271"/>
            <a:ext cx="9621415" cy="1387843"/>
          </a:xfrm>
          <a:prstGeom prst="rect">
            <a:avLst/>
          </a:prstGeom>
          <a:noFill/>
          <a:ln>
            <a:noFill/>
          </a:ln>
        </p:spPr>
        <p:txBody>
          <a:bodyPr spcFirstLastPara="1" wrap="square" lIns="91425" tIns="45700" rIns="91425" bIns="45700" anchor="ctr" anchorCtr="0">
            <a:normAutofit/>
          </a:bodyPr>
          <a:lstStyle/>
          <a:p>
            <a:pPr marL="228600" lvl="0" indent="0" algn="ctr" rtl="0">
              <a:lnSpc>
                <a:spcPct val="100000"/>
              </a:lnSpc>
              <a:spcBef>
                <a:spcPts val="0"/>
              </a:spcBef>
              <a:spcAft>
                <a:spcPts val="0"/>
              </a:spcAft>
              <a:buClr>
                <a:srgbClr val="262626"/>
              </a:buClr>
              <a:buSzPts val="3600"/>
              <a:buFont typeface="Times New Roman"/>
              <a:buNone/>
            </a:pPr>
            <a:r>
              <a:rPr lang="en-IN" sz="3600" b="1">
                <a:latin typeface="Times New Roman"/>
                <a:ea typeface="Times New Roman"/>
                <a:cs typeface="Times New Roman"/>
                <a:sym typeface="Times New Roman"/>
              </a:rPr>
              <a:t>Features of the LPC 2148 Microcontroller</a:t>
            </a:r>
            <a:br>
              <a:rPr lang="en-IN" sz="4400">
                <a:latin typeface="Calibri"/>
                <a:ea typeface="Calibri"/>
                <a:cs typeface="Calibri"/>
                <a:sym typeface="Calibri"/>
              </a:rPr>
            </a:br>
            <a:r>
              <a:rPr lang="en-IN" sz="4400">
                <a:latin typeface="Times New Roman"/>
                <a:ea typeface="Times New Roman"/>
                <a:cs typeface="Times New Roman"/>
                <a:sym typeface="Times New Roman"/>
              </a:rPr>
              <a:t> </a:t>
            </a:r>
            <a:endParaRPr/>
          </a:p>
        </p:txBody>
      </p:sp>
      <p:sp>
        <p:nvSpPr>
          <p:cNvPr id="158" name="Google Shape;158;p20"/>
          <p:cNvSpPr txBox="1">
            <a:spLocks noGrp="1"/>
          </p:cNvSpPr>
          <p:nvPr>
            <p:ph type="body" idx="1"/>
          </p:nvPr>
        </p:nvSpPr>
        <p:spPr>
          <a:xfrm>
            <a:off x="838200" y="1250302"/>
            <a:ext cx="10498494" cy="4973216"/>
          </a:xfrm>
          <a:prstGeom prst="rect">
            <a:avLst/>
          </a:prstGeom>
          <a:noFill/>
          <a:ln>
            <a:noFill/>
          </a:ln>
        </p:spPr>
        <p:txBody>
          <a:bodyPr spcFirstLastPara="1" wrap="square" lIns="91425" tIns="45700" rIns="91425" bIns="45700" anchor="t" anchorCtr="0">
            <a:normAutofit fontScale="47500" lnSpcReduction="20000"/>
          </a:bodyPr>
          <a:lstStyle/>
          <a:p>
            <a:pPr marL="342900" marR="283210" lvl="0" indent="-342900" algn="l" rtl="0">
              <a:lnSpc>
                <a:spcPct val="97000"/>
              </a:lnSpc>
              <a:spcBef>
                <a:spcPts val="0"/>
              </a:spcBef>
              <a:spcAft>
                <a:spcPts val="0"/>
              </a:spcAft>
              <a:buSzPct val="115000"/>
              <a:buFont typeface="Garamond"/>
              <a:buAutoNum type="arabicPeriod"/>
            </a:pPr>
            <a:r>
              <a:rPr lang="en-IN" sz="3400">
                <a:latin typeface="Times New Roman"/>
                <a:ea typeface="Times New Roman"/>
                <a:cs typeface="Times New Roman"/>
                <a:sym typeface="Times New Roman"/>
              </a:rPr>
              <a:t>Uses the core ARM 7TDMI-S in a tiny LQFP64 package </a:t>
            </a:r>
            <a:r>
              <a:rPr lang="en-IN" sz="3400" b="1">
                <a:latin typeface="Times New Roman"/>
                <a:ea typeface="Times New Roman"/>
                <a:cs typeface="Times New Roman"/>
                <a:sym typeface="Times New Roman"/>
              </a:rPr>
              <a:t>(</a:t>
            </a:r>
            <a:r>
              <a:rPr lang="en-IN" sz="3400">
                <a:latin typeface="Times New Roman"/>
                <a:ea typeface="Times New Roman"/>
                <a:cs typeface="Times New Roman"/>
                <a:sym typeface="Times New Roman"/>
              </a:rPr>
              <a:t> </a:t>
            </a:r>
            <a:r>
              <a:rPr lang="en-IN" sz="3400">
                <a:solidFill>
                  <a:srgbClr val="545454"/>
                </a:solidFill>
                <a:latin typeface="Arial"/>
                <a:ea typeface="Arial"/>
                <a:cs typeface="Arial"/>
                <a:sym typeface="Arial"/>
              </a:rPr>
              <a:t>Low Profile Quad Flat</a:t>
            </a:r>
            <a:r>
              <a:rPr lang="en-IN" sz="3400">
                <a:latin typeface="Times New Roman"/>
                <a:ea typeface="Times New Roman"/>
                <a:cs typeface="Times New Roman"/>
                <a:sym typeface="Times New Roman"/>
              </a:rPr>
              <a:t> </a:t>
            </a:r>
            <a:r>
              <a:rPr lang="en-IN" sz="3400">
                <a:solidFill>
                  <a:srgbClr val="545454"/>
                </a:solidFill>
                <a:latin typeface="Arial"/>
                <a:ea typeface="Arial"/>
                <a:cs typeface="Arial"/>
                <a:sym typeface="Arial"/>
              </a:rPr>
              <a:t>Package (LQFP))</a:t>
            </a:r>
            <a:r>
              <a:rPr lang="en-IN" sz="3400">
                <a:solidFill>
                  <a:srgbClr val="000000"/>
                </a:solidFill>
                <a:latin typeface="Times New Roman"/>
                <a:ea typeface="Times New Roman"/>
                <a:cs typeface="Times New Roman"/>
                <a:sym typeface="Times New Roman"/>
              </a:rPr>
              <a:t>, operating at 60 MHz clock speed</a:t>
            </a:r>
            <a:endParaRPr sz="3400">
              <a:latin typeface="Calibri"/>
              <a:ea typeface="Calibri"/>
              <a:cs typeface="Calibri"/>
              <a:sym typeface="Calibri"/>
            </a:endParaRPr>
          </a:p>
          <a:p>
            <a:pPr marL="342900" lvl="0" indent="-342900" algn="l" rtl="0">
              <a:lnSpc>
                <a:spcPct val="100000"/>
              </a:lnSpc>
              <a:spcBef>
                <a:spcPts val="272"/>
              </a:spcBef>
              <a:spcAft>
                <a:spcPts val="0"/>
              </a:spcAft>
              <a:buSzPct val="115000"/>
              <a:buFont typeface="Garamond"/>
              <a:buAutoNum type="arabicPeriod"/>
            </a:pPr>
            <a:r>
              <a:rPr lang="en-IN" sz="3400">
                <a:latin typeface="Times New Roman"/>
                <a:ea typeface="Times New Roman"/>
                <a:cs typeface="Times New Roman"/>
                <a:sym typeface="Times New Roman"/>
              </a:rPr>
              <a:t>8kb-40kb of on-chip static RAM (40kb for LPC 2148)</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32kb to 512kb of on-chip flash memory(512kb for LPC 2148)</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128 bit memory accelerator enables high-speed 60MHz operation</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USB 2.0 Full speed device controller with DMA (used as USB device, not as a host)</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10 bit ADCs provide a total of 6/14(2148 has 14) analog inputs</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Single 10-bit DAC provides variable analog output</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Two 32bit timers/event counters</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PWM Unit</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RTC (Real Time Clock) with battery backup facility</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2 UARTs</a:t>
            </a:r>
            <a:endParaRPr sz="3400">
              <a:latin typeface="Calibri"/>
              <a:ea typeface="Calibri"/>
              <a:cs typeface="Calibri"/>
              <a:sym typeface="Calibri"/>
            </a:endParaRPr>
          </a:p>
          <a:p>
            <a:pPr marL="342900" lvl="0" indent="-342900" algn="l" rtl="0">
              <a:lnSpc>
                <a:spcPct val="98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I2C interface (2 sets)</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SPI &amp; SSP interfaces ( supports SD card )</a:t>
            </a:r>
            <a:endParaRPr sz="3400">
              <a:latin typeface="Calibri"/>
              <a:ea typeface="Calibri"/>
              <a:cs typeface="Calibri"/>
              <a:sym typeface="Calibri"/>
            </a:endParaRPr>
          </a:p>
          <a:p>
            <a:pPr marL="342900" lvl="0" indent="-342900" algn="l" rtl="0">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Up to 45 GPIO pins</a:t>
            </a:r>
            <a:endParaRPr sz="3400">
              <a:latin typeface="Calibri"/>
              <a:ea typeface="Calibri"/>
              <a:cs typeface="Calibri"/>
              <a:sym typeface="Calibri"/>
            </a:endParaRPr>
          </a:p>
          <a:p>
            <a:pPr marL="342900" marR="486410" lvl="0" indent="-342900" algn="l" rtl="0">
              <a:lnSpc>
                <a:spcPct val="97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Single power supply with POR(Power On Reset) and BOD(Brown out Detect) circuits, support idle &amp; power-down modes</a:t>
            </a:r>
            <a:endParaRPr sz="3400">
              <a:latin typeface="Calibri"/>
              <a:ea typeface="Calibri"/>
              <a:cs typeface="Calibri"/>
              <a:sym typeface="Calibri"/>
            </a:endParaRPr>
          </a:p>
          <a:p>
            <a:pPr marL="285750" lvl="0" indent="-215646" algn="l" rtl="0">
              <a:lnSpc>
                <a:spcPct val="100000"/>
              </a:lnSpc>
              <a:spcBef>
                <a:spcPts val="192"/>
              </a:spcBef>
              <a:spcAft>
                <a:spcPts val="0"/>
              </a:spcAft>
              <a:buSzPct val="115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body" idx="1"/>
          </p:nvPr>
        </p:nvSpPr>
        <p:spPr>
          <a:xfrm>
            <a:off x="763555" y="499188"/>
            <a:ext cx="10526486" cy="5859624"/>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just" rtl="0">
              <a:lnSpc>
                <a:spcPct val="115000"/>
              </a:lnSpc>
              <a:spcBef>
                <a:spcPts val="0"/>
              </a:spcBef>
              <a:spcAft>
                <a:spcPts val="0"/>
              </a:spcAft>
              <a:buSzPct val="115000"/>
              <a:buChar char="•"/>
            </a:pPr>
            <a:r>
              <a:rPr lang="en-IN" sz="2400" b="1">
                <a:solidFill>
                  <a:srgbClr val="000000"/>
                </a:solidFill>
                <a:latin typeface="Times New Roman"/>
                <a:ea typeface="Times New Roman"/>
                <a:cs typeface="Times New Roman"/>
                <a:sym typeface="Times New Roman"/>
              </a:rPr>
              <a:t>Interfacing and Programming  (using embedded C) </a:t>
            </a:r>
            <a:r>
              <a:rPr lang="en-IN" sz="2400">
                <a:solidFill>
                  <a:srgbClr val="000000"/>
                </a:solidFill>
                <a:latin typeface="Times New Roman"/>
                <a:ea typeface="Times New Roman"/>
                <a:cs typeface="Times New Roman"/>
                <a:sym typeface="Times New Roman"/>
              </a:rPr>
              <a:t>with  LEDs, Switches, Seven segment displays, LCD, Matrix Keypad, I2C based DAC, Stepper motor, DC Motor, Relay, Opto-isolators. Analog Interfacing using ADC Channels, interfacing with LDR and Temperature sensor.</a:t>
            </a:r>
            <a:endParaRPr/>
          </a:p>
          <a:p>
            <a:pPr marL="285750" lvl="0" indent="-285750" algn="just" rtl="0">
              <a:lnSpc>
                <a:spcPct val="115000"/>
              </a:lnSpc>
              <a:spcBef>
                <a:spcPts val="972"/>
              </a:spcBef>
              <a:spcAft>
                <a:spcPts val="0"/>
              </a:spcAft>
              <a:buSzPct val="115000"/>
              <a:buFont typeface="Noto Sans Symbols"/>
              <a:buChar char="❑"/>
            </a:pPr>
            <a:r>
              <a:rPr lang="en-IN" sz="2400" b="1">
                <a:solidFill>
                  <a:srgbClr val="FF0000"/>
                </a:solidFill>
              </a:rPr>
              <a:t>Elevator Interface: </a:t>
            </a:r>
            <a:r>
              <a:rPr lang="en-IN" sz="2400">
                <a:solidFill>
                  <a:srgbClr val="FF0000"/>
                </a:solidFill>
              </a:rPr>
              <a:t>Write an Embedded C program to read the elevator switches and simulate elevator up and down movements.</a:t>
            </a:r>
            <a:endParaRPr/>
          </a:p>
          <a:p>
            <a:pPr marL="285750" lvl="0" indent="-285750" algn="just" rtl="0">
              <a:lnSpc>
                <a:spcPct val="115000"/>
              </a:lnSpc>
              <a:spcBef>
                <a:spcPts val="972"/>
              </a:spcBef>
              <a:spcAft>
                <a:spcPts val="0"/>
              </a:spcAft>
              <a:buSzPct val="115000"/>
              <a:buFont typeface="Noto Sans Symbols"/>
              <a:buChar char="❑"/>
            </a:pPr>
            <a:r>
              <a:rPr lang="en-IN" sz="2400" b="1"/>
              <a:t>Seven Segment Display Interface</a:t>
            </a:r>
            <a:r>
              <a:rPr lang="en-IN" sz="2400"/>
              <a:t>: Write a C program to display messages “FIRE” &amp; “HELP” on 4 digit seven segment display alternately with a suitable delay.</a:t>
            </a:r>
            <a:endParaRPr/>
          </a:p>
          <a:p>
            <a:pPr marL="285750" lvl="0" indent="-285750" algn="just" rtl="0">
              <a:lnSpc>
                <a:spcPct val="115000"/>
              </a:lnSpc>
              <a:spcBef>
                <a:spcPts val="972"/>
              </a:spcBef>
              <a:spcAft>
                <a:spcPts val="0"/>
              </a:spcAft>
              <a:buSzPct val="115000"/>
              <a:buFont typeface="Noto Sans Symbols"/>
              <a:buChar char="❑"/>
            </a:pPr>
            <a:r>
              <a:rPr lang="en-IN" sz="2400" b="1"/>
              <a:t>Stepper Motor Interface</a:t>
            </a:r>
            <a:r>
              <a:rPr lang="en-IN" sz="2400"/>
              <a:t>: Write an Embedded C program    to rotate stepper motor in clockwise direction for “M” steps, anti-clock wise direction for “N” steps.</a:t>
            </a:r>
            <a:endParaRPr/>
          </a:p>
          <a:p>
            <a:pPr marL="285750" lvl="0" indent="-285750" algn="just" rtl="0">
              <a:lnSpc>
                <a:spcPct val="115000"/>
              </a:lnSpc>
              <a:spcBef>
                <a:spcPts val="972"/>
              </a:spcBef>
              <a:spcAft>
                <a:spcPts val="0"/>
              </a:spcAft>
              <a:buSzPct val="115000"/>
              <a:buFont typeface="Noto Sans Symbols"/>
              <a:buChar char="❑"/>
            </a:pPr>
            <a:r>
              <a:rPr lang="en-IN" sz="2400" b="1"/>
              <a:t>DC Motor Interface: </a:t>
            </a:r>
            <a:r>
              <a:rPr lang="en-IN" sz="2400"/>
              <a:t>Write an Embedded C program to generate PWM wave to control speed of DC motor. Control the duty cycle by analog input.</a:t>
            </a:r>
            <a:endParaRPr/>
          </a:p>
          <a:p>
            <a:pPr marL="285750" lvl="0" indent="-285750" algn="just" rtl="0">
              <a:lnSpc>
                <a:spcPct val="115000"/>
              </a:lnSpc>
              <a:spcBef>
                <a:spcPts val="972"/>
              </a:spcBef>
              <a:spcAft>
                <a:spcPts val="0"/>
              </a:spcAft>
              <a:buSzPct val="115000"/>
              <a:buFont typeface="Noto Sans Symbols"/>
              <a:buChar char="❑"/>
            </a:pPr>
            <a:r>
              <a:rPr lang="en-IN" sz="2400" b="1"/>
              <a:t>DAC Interface : </a:t>
            </a:r>
            <a:r>
              <a:rPr lang="en-IN" sz="2400"/>
              <a:t>Write an Embedded C program to generate  sine , full rectified ,triangular, sawtooth and square waveforms  using  DAC module</a:t>
            </a:r>
            <a:endParaRPr/>
          </a:p>
          <a:p>
            <a:pPr marL="285750" lvl="0" indent="-285750" algn="just" rtl="0">
              <a:lnSpc>
                <a:spcPct val="115000"/>
              </a:lnSpc>
              <a:spcBef>
                <a:spcPts val="972"/>
              </a:spcBef>
              <a:spcAft>
                <a:spcPts val="0"/>
              </a:spcAft>
              <a:buSzPct val="115000"/>
              <a:buFont typeface="Noto Sans Symbols"/>
              <a:buChar char="❑"/>
            </a:pPr>
            <a:r>
              <a:rPr lang="en-IN" sz="2400" b="1"/>
              <a:t>Matrix Keyboard Interface </a:t>
            </a:r>
            <a:r>
              <a:rPr lang="en-IN" sz="2400"/>
              <a:t>:Write an embedded C program to interface 4 X 4 matrix keyboard using lookup table and display the key pressed on the Terminal.</a:t>
            </a:r>
            <a:endParaRPr/>
          </a:p>
          <a:p>
            <a:pPr marL="285750" lvl="0" indent="-285750" algn="just" rtl="0">
              <a:lnSpc>
                <a:spcPct val="115000"/>
              </a:lnSpc>
              <a:spcBef>
                <a:spcPts val="972"/>
              </a:spcBef>
              <a:spcAft>
                <a:spcPts val="0"/>
              </a:spcAft>
              <a:buSzPct val="115000"/>
              <a:buFont typeface="Noto Sans Symbols"/>
              <a:buChar char="❑"/>
            </a:pPr>
            <a:r>
              <a:rPr lang="en-IN" sz="2400" b="1"/>
              <a:t>Character LCD Interface </a:t>
            </a:r>
            <a:r>
              <a:rPr lang="en-IN" sz="2400"/>
              <a:t>: Write an Embedded C program to display text messages on the multiple lines of the display.</a:t>
            </a:r>
            <a:endParaRPr sz="2400">
              <a:solidFill>
                <a:srgbClr val="000000"/>
              </a:solidFill>
              <a:latin typeface="Times New Roman"/>
              <a:ea typeface="Times New Roman"/>
              <a:cs typeface="Times New Roman"/>
              <a:sym typeface="Times New Roman"/>
            </a:endParaRPr>
          </a:p>
          <a:p>
            <a:pPr marL="285750" lvl="0" indent="-149923" algn="l" rtl="0">
              <a:lnSpc>
                <a:spcPct val="100000"/>
              </a:lnSpc>
              <a:spcBef>
                <a:spcPts val="972"/>
              </a:spcBef>
              <a:spcAft>
                <a:spcPts val="0"/>
              </a:spcAft>
              <a:buSzPct val="1150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1183435" y="814182"/>
            <a:ext cx="9601195" cy="48277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Times New Roman"/>
              <a:buNone/>
            </a:pPr>
            <a:r>
              <a:rPr lang="en-IN" sz="1800" b="1">
                <a:latin typeface="Times New Roman"/>
                <a:ea typeface="Times New Roman"/>
                <a:cs typeface="Times New Roman"/>
                <a:sym typeface="Times New Roman"/>
              </a:rPr>
              <a:t>Stepper Motor Interfacing</a:t>
            </a:r>
            <a:endParaRPr/>
          </a:p>
        </p:txBody>
      </p:sp>
      <p:sp>
        <p:nvSpPr>
          <p:cNvPr id="282" name="Google Shape;282;p39"/>
          <p:cNvSpPr txBox="1">
            <a:spLocks noGrp="1"/>
          </p:cNvSpPr>
          <p:nvPr>
            <p:ph type="body" idx="1"/>
          </p:nvPr>
        </p:nvSpPr>
        <p:spPr>
          <a:xfrm>
            <a:off x="1295402" y="1614539"/>
            <a:ext cx="8259145" cy="4562325"/>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Stepper motors move in steps unlike dc motors, under the digital control</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Can digitally control: </a:t>
            </a:r>
            <a:endParaRPr/>
          </a:p>
          <a:p>
            <a:pPr marL="742950" lvl="1" indent="-285750" algn="l" rtl="0">
              <a:lnSpc>
                <a:spcPct val="100000"/>
              </a:lnSpc>
              <a:spcBef>
                <a:spcPts val="920"/>
              </a:spcBef>
              <a:spcAft>
                <a:spcPts val="0"/>
              </a:spcAft>
              <a:buSzPts val="1840"/>
              <a:buChar char="•"/>
            </a:pPr>
            <a:r>
              <a:rPr lang="en-IN" sz="1600">
                <a:latin typeface="Times New Roman"/>
                <a:ea typeface="Times New Roman"/>
                <a:cs typeface="Times New Roman"/>
                <a:sym typeface="Times New Roman"/>
              </a:rPr>
              <a:t>The number of steps,</a:t>
            </a:r>
            <a:endParaRPr/>
          </a:p>
          <a:p>
            <a:pPr marL="742950" lvl="1" indent="-285750" algn="l" rtl="0">
              <a:lnSpc>
                <a:spcPct val="100000"/>
              </a:lnSpc>
              <a:spcBef>
                <a:spcPts val="920"/>
              </a:spcBef>
              <a:spcAft>
                <a:spcPts val="0"/>
              </a:spcAft>
              <a:buSzPts val="1840"/>
              <a:buChar char="•"/>
            </a:pPr>
            <a:r>
              <a:rPr lang="en-IN" sz="1600">
                <a:latin typeface="Times New Roman"/>
                <a:ea typeface="Times New Roman"/>
                <a:cs typeface="Times New Roman"/>
                <a:sym typeface="Times New Roman"/>
              </a:rPr>
              <a:t> RPM (no. of revolutions per minute), </a:t>
            </a:r>
            <a:endParaRPr/>
          </a:p>
          <a:p>
            <a:pPr marL="742950" lvl="1" indent="-285750" algn="l" rtl="0">
              <a:lnSpc>
                <a:spcPct val="100000"/>
              </a:lnSpc>
              <a:spcBef>
                <a:spcPts val="920"/>
              </a:spcBef>
              <a:spcAft>
                <a:spcPts val="0"/>
              </a:spcAft>
              <a:buSzPts val="1840"/>
              <a:buChar char="•"/>
            </a:pPr>
            <a:r>
              <a:rPr lang="en-IN" sz="1600">
                <a:latin typeface="Times New Roman"/>
                <a:ea typeface="Times New Roman"/>
                <a:cs typeface="Times New Roman"/>
                <a:sym typeface="Times New Roman"/>
              </a:rPr>
              <a:t>Direction of movement (clockwise /anticlockwise)</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Stepper motors finds application – in disk drives, printers, plotters, CNC machines, robotics etc</a:t>
            </a:r>
            <a:endParaRPr/>
          </a:p>
          <a:p>
            <a:pPr marL="285750" lvl="0" indent="-285750" algn="l" rtl="0">
              <a:lnSpc>
                <a:spcPct val="100000"/>
              </a:lnSpc>
              <a:spcBef>
                <a:spcPts val="960"/>
              </a:spcBef>
              <a:spcAft>
                <a:spcPts val="0"/>
              </a:spcAft>
              <a:buSzPts val="2070"/>
              <a:buChar char="•"/>
            </a:pPr>
            <a:r>
              <a:rPr lang="en-IN" sz="1800" b="1">
                <a:latin typeface="Times New Roman"/>
                <a:ea typeface="Times New Roman"/>
                <a:cs typeface="Times New Roman"/>
                <a:sym typeface="Times New Roman"/>
              </a:rPr>
              <a:t>Resolution: </a:t>
            </a:r>
            <a:r>
              <a:rPr lang="en-IN" sz="1800">
                <a:latin typeface="Times New Roman"/>
                <a:ea typeface="Times New Roman"/>
                <a:cs typeface="Times New Roman"/>
                <a:sym typeface="Times New Roman"/>
              </a:rPr>
              <a:t>The term stepper motor resolution refers the angular movement, in degree per</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step.</a:t>
            </a:r>
            <a:endParaRPr/>
          </a:p>
          <a:p>
            <a:pPr marL="285750" lvl="0" indent="-285750" algn="l" rtl="0">
              <a:lnSpc>
                <a:spcPct val="100000"/>
              </a:lnSpc>
              <a:spcBef>
                <a:spcPts val="960"/>
              </a:spcBef>
              <a:spcAft>
                <a:spcPts val="0"/>
              </a:spcAft>
              <a:buSzPts val="2070"/>
              <a:buChar char="•"/>
            </a:pPr>
            <a:r>
              <a:rPr lang="en-IN" sz="1800" b="1">
                <a:latin typeface="Times New Roman"/>
                <a:ea typeface="Times New Roman"/>
                <a:cs typeface="Times New Roman"/>
                <a:sym typeface="Times New Roman"/>
              </a:rPr>
              <a:t>Working principle: </a:t>
            </a:r>
            <a:r>
              <a:rPr lang="en-IN" sz="1800">
                <a:latin typeface="Times New Roman"/>
                <a:ea typeface="Times New Roman"/>
                <a:cs typeface="Times New Roman"/>
                <a:sym typeface="Times New Roman"/>
              </a:rPr>
              <a:t>Stepper motors</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has two parts a) rotor made up permanent magnet or</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soft iron b) stator – surrounding the rotor. Stator is constructed with the number of coils / windings, which on energising (supplying current) acts like a electromagnet.</a:t>
            </a:r>
            <a:endParaRPr sz="1800">
              <a:latin typeface="Calibri"/>
              <a:ea typeface="Calibri"/>
              <a:cs typeface="Calibri"/>
              <a:sym typeface="Calibri"/>
            </a:endParaRPr>
          </a:p>
          <a:p>
            <a:pPr marL="285750" lvl="0" indent="-154305" algn="l" rtl="0">
              <a:lnSpc>
                <a:spcPct val="100000"/>
              </a:lnSpc>
              <a:spcBef>
                <a:spcPts val="960"/>
              </a:spcBef>
              <a:spcAft>
                <a:spcPts val="0"/>
              </a:spcAft>
              <a:buSzPts val="2070"/>
              <a:buNone/>
            </a:pPr>
            <a:endParaRPr sz="1800">
              <a:latin typeface="Calibri"/>
              <a:ea typeface="Calibri"/>
              <a:cs typeface="Calibri"/>
              <a:sym typeface="Calibri"/>
            </a:endParaRPr>
          </a:p>
          <a:p>
            <a:pPr marL="285750" lvl="0" indent="-139700" algn="l" rtl="0">
              <a:lnSpc>
                <a:spcPct val="100000"/>
              </a:lnSpc>
              <a:spcBef>
                <a:spcPts val="1000"/>
              </a:spcBef>
              <a:spcAft>
                <a:spcPts val="0"/>
              </a:spcAft>
              <a:buSzPts val="2300"/>
              <a:buNone/>
            </a:pPr>
            <a:endParaRPr sz="2000"/>
          </a:p>
        </p:txBody>
      </p:sp>
      <p:pic>
        <p:nvPicPr>
          <p:cNvPr id="283" name="Google Shape;283;p39"/>
          <p:cNvPicPr preferRelativeResize="0"/>
          <p:nvPr/>
        </p:nvPicPr>
        <p:blipFill rotWithShape="1">
          <a:blip r:embed="rId3">
            <a:alphaModFix/>
          </a:blip>
          <a:srcRect/>
          <a:stretch/>
        </p:blipFill>
        <p:spPr>
          <a:xfrm>
            <a:off x="8639611" y="681136"/>
            <a:ext cx="2836705" cy="2555243"/>
          </a:xfrm>
          <a:prstGeom prst="rect">
            <a:avLst/>
          </a:prstGeom>
          <a:noFill/>
          <a:ln>
            <a:noFill/>
          </a:ln>
        </p:spPr>
      </p:pic>
      <p:pic>
        <p:nvPicPr>
          <p:cNvPr id="284" name="Google Shape;284;p39"/>
          <p:cNvPicPr preferRelativeResize="0"/>
          <p:nvPr/>
        </p:nvPicPr>
        <p:blipFill rotWithShape="1">
          <a:blip r:embed="rId4">
            <a:alphaModFix/>
          </a:blip>
          <a:srcRect/>
          <a:stretch/>
        </p:blipFill>
        <p:spPr>
          <a:xfrm>
            <a:off x="9308910" y="3895701"/>
            <a:ext cx="2506350" cy="20328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290" name="Google Shape;290;p40"/>
          <p:cNvSpPr txBox="1">
            <a:spLocks noGrp="1"/>
          </p:cNvSpPr>
          <p:nvPr>
            <p:ph type="body" idx="1"/>
          </p:nvPr>
        </p:nvSpPr>
        <p:spPr>
          <a:xfrm>
            <a:off x="1295401" y="2995127"/>
            <a:ext cx="9601196" cy="341500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70"/>
              <a:buNone/>
            </a:pPr>
            <a:r>
              <a:rPr lang="en-IN" sz="1800">
                <a:latin typeface="Times New Roman"/>
                <a:ea typeface="Times New Roman"/>
                <a:cs typeface="Times New Roman"/>
                <a:sym typeface="Times New Roman"/>
              </a:rPr>
              <a:t>Rotor (magnet) aligns to a particular position based on the energised coil (acting as electromagnet) as S &amp; N poles gets attracted when we change energisation sequence, rotor aligns to new position, that is how the stepper motors movement is realised.</a:t>
            </a:r>
            <a:endParaRPr/>
          </a:p>
          <a:p>
            <a:pPr marL="285750" marR="3810" lvl="0" indent="-285750" algn="l" rtl="0">
              <a:lnSpc>
                <a:spcPct val="110000"/>
              </a:lnSpc>
              <a:spcBef>
                <a:spcPts val="960"/>
              </a:spcBef>
              <a:spcAft>
                <a:spcPts val="0"/>
              </a:spcAft>
              <a:buSzPts val="2070"/>
              <a:buChar char="•"/>
            </a:pPr>
            <a:r>
              <a:rPr lang="en-IN" sz="1800" b="1">
                <a:latin typeface="Times New Roman"/>
                <a:ea typeface="Times New Roman"/>
                <a:cs typeface="Times New Roman"/>
                <a:sym typeface="Times New Roman"/>
              </a:rPr>
              <a:t>Stepping Modes : </a:t>
            </a:r>
            <a:r>
              <a:rPr lang="en-IN" sz="1800">
                <a:latin typeface="Times New Roman"/>
                <a:ea typeface="Times New Roman"/>
                <a:cs typeface="Times New Roman"/>
                <a:sym typeface="Times New Roman"/>
              </a:rPr>
              <a:t>Stepper motors movement is achieved by employing one of the following</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coil energising sequences.</a:t>
            </a:r>
            <a:endParaRPr sz="1800">
              <a:latin typeface="Calibri"/>
              <a:ea typeface="Calibri"/>
              <a:cs typeface="Calibri"/>
              <a:sym typeface="Calibri"/>
            </a:endParaRPr>
          </a:p>
          <a:p>
            <a:pPr marL="342900" lvl="0" indent="-342900" algn="l" rtl="0">
              <a:lnSpc>
                <a:spcPct val="100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Full drive (2 coils are energised at a time, more torque) – 4 step sequence</a:t>
            </a:r>
            <a:endParaRPr sz="1800">
              <a:latin typeface="Calibri"/>
              <a:ea typeface="Calibri"/>
              <a:cs typeface="Calibri"/>
              <a:sym typeface="Calibri"/>
            </a:endParaRPr>
          </a:p>
          <a:p>
            <a:pPr marL="342900" lvl="0" indent="-342900" algn="l" rtl="0">
              <a:lnSpc>
                <a:spcPct val="100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Wave drive (one coil only energised at a time, less torque) – 4 step</a:t>
            </a:r>
            <a:endParaRPr sz="1800">
              <a:latin typeface="Calibri"/>
              <a:ea typeface="Calibri"/>
              <a:cs typeface="Calibri"/>
              <a:sym typeface="Calibri"/>
            </a:endParaRPr>
          </a:p>
          <a:p>
            <a:pPr marL="342900" marR="3810" lvl="0" indent="-342900" algn="just" rtl="0">
              <a:lnSpc>
                <a:spcPct val="112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Half drive (here step angle reduces by half, if 1.8” is step angle, here it becomes 0.9”. it is a combination of the above two types, hence 8 step sequence and torque is in between above types)</a:t>
            </a:r>
            <a:endParaRPr sz="1800">
              <a:latin typeface="Calibri"/>
              <a:ea typeface="Calibri"/>
              <a:cs typeface="Calibri"/>
              <a:sym typeface="Calibri"/>
            </a:endParaRPr>
          </a:p>
          <a:p>
            <a:pPr marL="0" lvl="0" indent="0" algn="l" rtl="0">
              <a:lnSpc>
                <a:spcPct val="100000"/>
              </a:lnSpc>
              <a:spcBef>
                <a:spcPts val="480"/>
              </a:spcBef>
              <a:spcAft>
                <a:spcPts val="0"/>
              </a:spcAft>
              <a:buSzPts val="2760"/>
              <a:buNone/>
            </a:pPr>
            <a:endParaRPr/>
          </a:p>
        </p:txBody>
      </p:sp>
      <p:pic>
        <p:nvPicPr>
          <p:cNvPr id="291" name="Google Shape;291;p40"/>
          <p:cNvPicPr preferRelativeResize="0"/>
          <p:nvPr/>
        </p:nvPicPr>
        <p:blipFill rotWithShape="1">
          <a:blip r:embed="rId3">
            <a:alphaModFix/>
          </a:blip>
          <a:srcRect/>
          <a:stretch/>
        </p:blipFill>
        <p:spPr>
          <a:xfrm>
            <a:off x="2513110" y="760146"/>
            <a:ext cx="5727700" cy="17478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297" name="Google Shape;297;p4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sp>
        <p:nvSpPr>
          <p:cNvPr id="298" name="Google Shape;298;p41"/>
          <p:cNvSpPr txBox="1"/>
          <p:nvPr/>
        </p:nvSpPr>
        <p:spPr>
          <a:xfrm>
            <a:off x="1239814" y="3094674"/>
            <a:ext cx="4117133"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Commonly available (2Phase, 4winding stepper motors) comes with 5/6 wire connector, 4 for windings, namely A,B,C,D and one/two connections for Power as shown in the figure below</a:t>
            </a:r>
            <a:endParaRPr sz="1800" b="0" i="0" u="none" strike="noStrike" cap="none">
              <a:solidFill>
                <a:schemeClr val="dk1"/>
              </a:solidFill>
              <a:latin typeface="Garamond"/>
              <a:ea typeface="Garamond"/>
              <a:cs typeface="Garamond"/>
              <a:sym typeface="Garamond"/>
            </a:endParaRPr>
          </a:p>
        </p:txBody>
      </p:sp>
      <p:pic>
        <p:nvPicPr>
          <p:cNvPr id="299" name="Google Shape;299;p41"/>
          <p:cNvPicPr preferRelativeResize="0"/>
          <p:nvPr/>
        </p:nvPicPr>
        <p:blipFill rotWithShape="1">
          <a:blip r:embed="rId3">
            <a:alphaModFix/>
          </a:blip>
          <a:srcRect/>
          <a:stretch/>
        </p:blipFill>
        <p:spPr>
          <a:xfrm>
            <a:off x="5456215" y="1225484"/>
            <a:ext cx="5341115" cy="4326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Following table indicates the sequence in which, windings are to be</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energised to achieve clock wise and anticlockwise direction. Each sequence drives the motor one step (i.e 1.8degree), after 4 steps repeat the sequence to continue rotation in the same direction.</a:t>
            </a:r>
            <a:endParaRPr/>
          </a:p>
        </p:txBody>
      </p:sp>
      <p:sp>
        <p:nvSpPr>
          <p:cNvPr id="305" name="Google Shape;305;p42"/>
          <p:cNvSpPr txBox="1"/>
          <p:nvPr/>
        </p:nvSpPr>
        <p:spPr>
          <a:xfrm>
            <a:off x="921398" y="1318736"/>
            <a:ext cx="974349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Energising or Driving a winding, means making the current flow in the winding. Applying logic ‘1’ to the input of ULN2803 driver, switches on the transistor present inside the driver and the current flows through the corresponding winding, from the +12V supply</a:t>
            </a:r>
            <a:endParaRPr sz="1800" b="0" i="0" u="none" strike="noStrike" cap="none">
              <a:solidFill>
                <a:schemeClr val="dk1"/>
              </a:solidFill>
              <a:latin typeface="Garamond"/>
              <a:ea typeface="Garamond"/>
              <a:cs typeface="Garamond"/>
              <a:sym typeface="Garamond"/>
            </a:endParaRPr>
          </a:p>
        </p:txBody>
      </p:sp>
      <p:pic>
        <p:nvPicPr>
          <p:cNvPr id="306" name="Google Shape;306;p42"/>
          <p:cNvPicPr preferRelativeResize="0"/>
          <p:nvPr/>
        </p:nvPicPr>
        <p:blipFill rotWithShape="1">
          <a:blip r:embed="rId3">
            <a:alphaModFix/>
          </a:blip>
          <a:srcRect/>
          <a:stretch/>
        </p:blipFill>
        <p:spPr>
          <a:xfrm>
            <a:off x="1093763" y="3588811"/>
            <a:ext cx="9388654" cy="2651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a:spLocks noGrp="1"/>
          </p:cNvSpPr>
          <p:nvPr>
            <p:ph type="title"/>
          </p:nvPr>
        </p:nvSpPr>
        <p:spPr>
          <a:xfrm>
            <a:off x="1295401" y="552925"/>
            <a:ext cx="9601196" cy="108926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Times New Roman"/>
              <a:buNone/>
            </a:pPr>
            <a:r>
              <a:rPr lang="en-IN" sz="1800" b="1">
                <a:latin typeface="Times New Roman"/>
                <a:ea typeface="Times New Roman"/>
                <a:cs typeface="Times New Roman"/>
                <a:sym typeface="Times New Roman"/>
              </a:rPr>
              <a:t>Embedded C Program / Driver Program for Stepper Motor: Program to rotate stepper motor in clockwise direction for “M” steps, anti-clock wise direction for “N” steps.</a:t>
            </a:r>
            <a:endParaRPr/>
          </a:p>
        </p:txBody>
      </p:sp>
      <p:sp>
        <p:nvSpPr>
          <p:cNvPr id="312" name="Google Shape;312;p4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2070"/>
              <a:buFont typeface="Noto Sans Symbols"/>
              <a:buChar char="▪"/>
            </a:pPr>
            <a:r>
              <a:rPr lang="en-IN" sz="1800">
                <a:latin typeface="Times New Roman"/>
                <a:ea typeface="Times New Roman"/>
                <a:cs typeface="Times New Roman"/>
                <a:sym typeface="Times New Roman"/>
              </a:rPr>
              <a:t>Total number of steps for one revolution = 200 steps (200 teeth shaft)</a:t>
            </a:r>
            <a:endParaRPr sz="1800">
              <a:latin typeface="Calibri"/>
              <a:ea typeface="Calibri"/>
              <a:cs typeface="Calibri"/>
              <a:sym typeface="Calibri"/>
            </a:endParaRPr>
          </a:p>
          <a:p>
            <a:pPr marL="0" lvl="0" indent="0" algn="l" rtl="0">
              <a:lnSpc>
                <a:spcPct val="47500"/>
              </a:lnSpc>
              <a:spcBef>
                <a:spcPts val="960"/>
              </a:spcBef>
              <a:spcAft>
                <a:spcPts val="0"/>
              </a:spcAft>
              <a:buSzPts val="2070"/>
              <a:buNone/>
            </a:pPr>
            <a:endParaRPr sz="1800" b="1" baseline="30000">
              <a:latin typeface="Noto Sans Symbols"/>
              <a:ea typeface="Noto Sans Symbols"/>
              <a:cs typeface="Noto Sans Symbols"/>
              <a:sym typeface="Noto Sans Symbols"/>
            </a:endParaRPr>
          </a:p>
          <a:p>
            <a:pPr marL="0" lvl="0" indent="0" algn="l" rtl="0">
              <a:lnSpc>
                <a:spcPct val="47500"/>
              </a:lnSpc>
              <a:spcBef>
                <a:spcPts val="960"/>
              </a:spcBef>
              <a:spcAft>
                <a:spcPts val="0"/>
              </a:spcAft>
              <a:buSzPts val="2070"/>
              <a:buNone/>
            </a:pPr>
            <a:r>
              <a:rPr lang="en-IN" sz="1800" b="1" baseline="30000">
                <a:latin typeface="Noto Sans Symbols"/>
                <a:ea typeface="Noto Sans Symbols"/>
                <a:cs typeface="Noto Sans Symbols"/>
                <a:sym typeface="Noto Sans Symbols"/>
              </a:rPr>
              <a:t>	</a:t>
            </a:r>
            <a:r>
              <a:rPr lang="en-IN" sz="1800" b="1">
                <a:latin typeface="Times New Roman"/>
                <a:ea typeface="Times New Roman"/>
                <a:cs typeface="Times New Roman"/>
                <a:sym typeface="Times New Roman"/>
              </a:rPr>
              <a:t>Step angle = 360°/200 = 1.8°</a:t>
            </a:r>
            <a:endParaRPr/>
          </a:p>
          <a:p>
            <a:pPr marL="0" lvl="0" indent="0" algn="l" rtl="0">
              <a:lnSpc>
                <a:spcPct val="47500"/>
              </a:lnSpc>
              <a:spcBef>
                <a:spcPts val="960"/>
              </a:spcBef>
              <a:spcAft>
                <a:spcPts val="0"/>
              </a:spcAft>
              <a:buSzPts val="2070"/>
              <a:buNone/>
            </a:pPr>
            <a:endParaRPr sz="1800">
              <a:latin typeface="Calibri"/>
              <a:ea typeface="Calibri"/>
              <a:cs typeface="Calibri"/>
              <a:sym typeface="Calibri"/>
            </a:endParaRPr>
          </a:p>
          <a:p>
            <a:pPr marL="342900" lvl="0" indent="-342900" algn="l" rtl="0">
              <a:lnSpc>
                <a:spcPct val="77000"/>
              </a:lnSpc>
              <a:spcBef>
                <a:spcPts val="960"/>
              </a:spcBef>
              <a:spcAft>
                <a:spcPts val="0"/>
              </a:spcAft>
              <a:buSzPts val="2070"/>
              <a:buFont typeface="Noto Sans Symbols"/>
              <a:buChar char="▪"/>
            </a:pPr>
            <a:r>
              <a:rPr lang="en-IN" sz="1800">
                <a:latin typeface="Times New Roman"/>
                <a:ea typeface="Times New Roman"/>
                <a:cs typeface="Times New Roman"/>
                <a:sym typeface="Times New Roman"/>
              </a:rPr>
              <a:t>Use appropriate delay in between consequent steps, to achieve required RPM</a:t>
            </a:r>
            <a:endParaRPr sz="1800">
              <a:latin typeface="Calibri"/>
              <a:ea typeface="Calibri"/>
              <a:cs typeface="Calibri"/>
              <a:sym typeface="Calibri"/>
            </a:endParaRPr>
          </a:p>
          <a:p>
            <a:pPr marL="342900" lvl="0" indent="-211455" algn="l" rtl="0">
              <a:lnSpc>
                <a:spcPct val="77000"/>
              </a:lnSpc>
              <a:spcBef>
                <a:spcPts val="960"/>
              </a:spcBef>
              <a:spcAft>
                <a:spcPts val="0"/>
              </a:spcAft>
              <a:buSzPts val="2070"/>
              <a:buFont typeface="Noto Sans Symbols"/>
              <a:buNone/>
            </a:pPr>
            <a:endParaRPr sz="1800">
              <a:latin typeface="Calibri"/>
              <a:ea typeface="Calibri"/>
              <a:cs typeface="Calibri"/>
              <a:sym typeface="Calibri"/>
            </a:endParaRPr>
          </a:p>
          <a:p>
            <a:pPr marL="342900" lvl="0" indent="-342900" algn="l" rtl="0">
              <a:lnSpc>
                <a:spcPct val="77000"/>
              </a:lnSpc>
              <a:spcBef>
                <a:spcPts val="960"/>
              </a:spcBef>
              <a:spcAft>
                <a:spcPts val="0"/>
              </a:spcAft>
              <a:buSzPts val="2070"/>
              <a:buFont typeface="Noto Sans Symbols"/>
              <a:buChar char="▪"/>
            </a:pPr>
            <a:r>
              <a:rPr lang="en-IN" sz="1800">
                <a:latin typeface="Times New Roman"/>
                <a:ea typeface="Times New Roman"/>
                <a:cs typeface="Times New Roman"/>
                <a:sym typeface="Times New Roman"/>
              </a:rPr>
              <a:t>2Phase, 4winding stepper motor is used, along with driver circuit built using the ULN 2803, 12v power is used to drive the stepper motor. Digital input generated by the microcontroller, is used to drive and control the direction and rotation of stepper motors.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p:nvPr/>
        </p:nvSpPr>
        <p:spPr>
          <a:xfrm>
            <a:off x="3039447" y="275637"/>
            <a:ext cx="6244512" cy="6306726"/>
          </a:xfrm>
          <a:prstGeom prst="rect">
            <a:avLst/>
          </a:prstGeom>
          <a:noFill/>
          <a:ln>
            <a:noFill/>
          </a:ln>
        </p:spPr>
        <p:txBody>
          <a:bodyPr spcFirstLastPara="1" wrap="square" lIns="91425" tIns="45700" rIns="91425" bIns="45700" anchor="t" anchorCtr="0">
            <a:spAutoFit/>
          </a:bodyPr>
          <a:lstStyle/>
          <a:p>
            <a:pPr marL="38100" marR="0" lvl="0" indent="0" algn="l" rtl="0">
              <a:lnSpc>
                <a:spcPct val="100000"/>
              </a:lnSpc>
              <a:spcBef>
                <a:spcPts val="0"/>
              </a:spcBef>
              <a:spcAft>
                <a:spcPts val="0"/>
              </a:spcAft>
              <a:buClr>
                <a:srgbClr val="000000"/>
              </a:buClr>
              <a:buSzPts val="1200"/>
              <a:buFont typeface="Arial"/>
              <a:buNone/>
            </a:pPr>
            <a:r>
              <a:rPr lang="en-IN" sz="1200" b="1" i="1" u="none" strike="noStrike" cap="none">
                <a:solidFill>
                  <a:schemeClr val="dk1"/>
                </a:solidFill>
                <a:latin typeface="Times New Roman"/>
                <a:ea typeface="Times New Roman"/>
                <a:cs typeface="Times New Roman"/>
                <a:sym typeface="Times New Roman"/>
              </a:rPr>
              <a:t>//P0.16 to P0.19 are connected to Windings of SMotor</a:t>
            </a:r>
            <a:endParaRPr sz="1000" b="1" i="0" u="none" strike="noStrike" cap="none">
              <a:solidFill>
                <a:schemeClr val="dk1"/>
              </a:solidFill>
              <a:latin typeface="Calibri"/>
              <a:ea typeface="Calibri"/>
              <a:cs typeface="Calibri"/>
              <a:sym typeface="Calibri"/>
            </a:endParaRPr>
          </a:p>
          <a:p>
            <a:pPr marL="0" marR="0" lvl="0" indent="0" algn="l" rtl="0">
              <a:lnSpc>
                <a:spcPct val="154166"/>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r>
              <a:rPr lang="en-IN" sz="1200" b="1" i="0" u="none" strike="noStrike" cap="none">
                <a:solidFill>
                  <a:schemeClr val="dk1"/>
                </a:solidFill>
                <a:latin typeface="Times New Roman"/>
                <a:ea typeface="Times New Roman"/>
                <a:cs typeface="Times New Roman"/>
                <a:sym typeface="Times New Roman"/>
              </a:rPr>
              <a:t>#include &lt;lpc214x.h&gt;</a:t>
            </a:r>
            <a:endParaRPr sz="1000" b="1" i="0" u="none" strike="noStrike" cap="none">
              <a:solidFill>
                <a:schemeClr val="dk1"/>
              </a:solidFill>
              <a:latin typeface="Calibri"/>
              <a:ea typeface="Calibri"/>
              <a:cs typeface="Calibri"/>
              <a:sym typeface="Calibri"/>
            </a:endParaRPr>
          </a:p>
          <a:p>
            <a:pPr marL="0" marR="0" lvl="0" indent="0" algn="l" rtl="0">
              <a:lnSpc>
                <a:spcPct val="23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void delay_ms(unsigned int j);</a:t>
            </a:r>
            <a:endParaRPr sz="1000" b="1" i="0" u="none" strike="noStrike" cap="none">
              <a:solidFill>
                <a:schemeClr val="dk1"/>
              </a:solidFill>
              <a:latin typeface="Calibri"/>
              <a:ea typeface="Calibri"/>
              <a:cs typeface="Calibri"/>
              <a:sym typeface="Calibri"/>
            </a:endParaRPr>
          </a:p>
          <a:p>
            <a:pPr marL="0" marR="0" lvl="0" indent="0" algn="l" rtl="0">
              <a:lnSpc>
                <a:spcPct val="24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int main()</a:t>
            </a:r>
            <a:endParaRPr sz="1000" b="1" i="0" u="none" strike="noStrike" cap="none">
              <a:solidFill>
                <a:schemeClr val="dk1"/>
              </a:solidFill>
              <a:latin typeface="Calibri"/>
              <a:ea typeface="Calibri"/>
              <a:cs typeface="Calibri"/>
              <a:sym typeface="Calibri"/>
            </a:endParaRPr>
          </a:p>
          <a:p>
            <a:pPr marL="0" marR="0" lvl="0" indent="0" algn="l" rtl="0">
              <a:lnSpc>
                <a:spcPct val="23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a:p>
            <a:pPr marL="0" marR="0" lvl="0" indent="0" algn="l" rtl="0">
              <a:lnSpc>
                <a:spcPct val="29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1718310" lvl="0" indent="38100" algn="l" rtl="0">
              <a:lnSpc>
                <a:spcPct val="119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unsigned int no_of_steps_clk = 100, no_of_steps_aclk = 100; IO0DIR |= 0x00FF0000</a:t>
            </a:r>
            <a:r>
              <a:rPr lang="en-IN" sz="1200" b="1" i="1" u="none" strike="noStrike" cap="none">
                <a:solidFill>
                  <a:schemeClr val="dk1"/>
                </a:solidFill>
                <a:latin typeface="Times New Roman"/>
                <a:ea typeface="Times New Roman"/>
                <a:cs typeface="Times New Roman"/>
                <a:sym typeface="Times New Roman"/>
              </a:rPr>
              <a:t>; // to set P0.16 to P0.23 as o/ps</a:t>
            </a:r>
            <a:r>
              <a:rPr lang="en-IN" sz="1200" b="1" i="0" u="none" strike="noStrike" cap="none">
                <a:solidFill>
                  <a:schemeClr val="dk1"/>
                </a:solidFill>
                <a:latin typeface="Times New Roman"/>
                <a:ea typeface="Times New Roman"/>
                <a:cs typeface="Times New Roman"/>
                <a:sym typeface="Times New Roman"/>
              </a:rPr>
              <a:t> do{</a:t>
            </a:r>
            <a:endParaRPr sz="1000" b="1" i="0" u="none" strike="noStrike" cap="none">
              <a:solidFill>
                <a:schemeClr val="dk1"/>
              </a:solidFill>
              <a:latin typeface="Calibri"/>
              <a:ea typeface="Calibri"/>
              <a:cs typeface="Calibri"/>
              <a:sym typeface="Calibri"/>
            </a:endParaRPr>
          </a:p>
          <a:p>
            <a:pPr marL="0" marR="0" lvl="0" indent="0" algn="l" rtl="0">
              <a:lnSpc>
                <a:spcPct val="153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80010" lvl="0" indent="0" algn="just" rtl="0">
              <a:lnSpc>
                <a:spcPct val="115000"/>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IO0CLR = 0X000F0000;IO0SET = 0X00010000;delay_ms(10);if(--no_of_steps_clk == 0) break; IO0CLR = 0X000F0000;IO0SET = 0X00020000;delay_ms(10);if(--no_of_steps_clk == 0) break; IO0CLR = 0X000F0000;IO0SET = 0X00040000;delay_ms(10);if(--no_of_steps_clk == 0) break; IO0CLR = 0X000F0000;IO0SET = 0X00080000;delay_ms(10);if(--no_of_steps_clk == 0) break; </a:t>
            </a:r>
            <a:r>
              <a:rPr lang="en-IN" sz="1200" b="1" i="0" u="none" strike="noStrike" cap="none">
                <a:solidFill>
                  <a:schemeClr val="dk1"/>
                </a:solidFill>
                <a:latin typeface="Times New Roman"/>
                <a:ea typeface="Times New Roman"/>
                <a:cs typeface="Times New Roman"/>
                <a:sym typeface="Times New Roman"/>
              </a:rPr>
              <a:t>}while(1);</a:t>
            </a:r>
            <a:endParaRPr sz="1000" b="1" i="0" u="none" strike="noStrike" cap="none">
              <a:solidFill>
                <a:schemeClr val="dk1"/>
              </a:solidFill>
              <a:latin typeface="Calibri"/>
              <a:ea typeface="Calibri"/>
              <a:cs typeface="Calibri"/>
              <a:sym typeface="Calibri"/>
            </a:endParaRPr>
          </a:p>
          <a:p>
            <a:pPr marL="0" marR="0" lvl="0" indent="0" algn="l" rtl="0">
              <a:lnSpc>
                <a:spcPct val="4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do{</a:t>
            </a:r>
            <a:endParaRPr sz="1000" b="1" i="0" u="none" strike="noStrike" cap="none">
              <a:solidFill>
                <a:schemeClr val="dk1"/>
              </a:solidFill>
              <a:latin typeface="Calibri"/>
              <a:ea typeface="Calibri"/>
              <a:cs typeface="Calibri"/>
              <a:sym typeface="Calibri"/>
            </a:endParaRPr>
          </a:p>
          <a:p>
            <a:pPr marL="0" marR="0" lvl="0" indent="0" algn="l" rtl="0">
              <a:lnSpc>
                <a:spcPct val="2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IO0CLR = 0X000F0000;IO0SET = 0X00080000;delay_ms(10);if(--no_of_steps_aclk == 0) break;</a:t>
            </a:r>
            <a:endParaRPr sz="1000" b="1" i="0" u="none" strike="noStrike" cap="none">
              <a:solidFill>
                <a:schemeClr val="dk1"/>
              </a:solidFill>
              <a:latin typeface="Calibri"/>
              <a:ea typeface="Calibri"/>
              <a:cs typeface="Calibri"/>
              <a:sym typeface="Calibri"/>
            </a:endParaRPr>
          </a:p>
          <a:p>
            <a:pPr marL="0" marR="0" lvl="0" indent="0" algn="l" rtl="0">
              <a:lnSpc>
                <a:spcPct val="21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IO0CLR = 0X000F0000;IO0SET = 0X00040000;delay_ms(10);if(--no_of_steps_aclk == 0) break;</a:t>
            </a:r>
            <a:endParaRPr sz="1000" b="1" i="0" u="none" strike="noStrike" cap="none">
              <a:solidFill>
                <a:schemeClr val="dk1"/>
              </a:solidFill>
              <a:latin typeface="Calibri"/>
              <a:ea typeface="Calibri"/>
              <a:cs typeface="Calibri"/>
              <a:sym typeface="Calibri"/>
            </a:endParaRPr>
          </a:p>
          <a:p>
            <a:pPr marL="0" marR="0" lvl="0" indent="0" algn="l" rtl="0">
              <a:lnSpc>
                <a:spcPct val="2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IO0CLR = 0X000F0000;IO0SET = 0X00020000;delay_ms(10);if(--no_of_steps_aclk == 0) break;</a:t>
            </a:r>
            <a:endParaRPr sz="1000" b="1" i="0" u="none" strike="noStrike" cap="none">
              <a:solidFill>
                <a:schemeClr val="dk1"/>
              </a:solidFill>
              <a:latin typeface="Calibri"/>
              <a:ea typeface="Calibri"/>
              <a:cs typeface="Calibri"/>
              <a:sym typeface="Calibri"/>
            </a:endParaRPr>
          </a:p>
          <a:p>
            <a:pPr marL="0" marR="0" lvl="0" indent="0" algn="l" rtl="0">
              <a:lnSpc>
                <a:spcPct val="21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IO0CLR = 0X000F0000;IO0SET = 0X00010000;delay_ms(10);if(--no_of_steps_aclk == 0) break;</a:t>
            </a:r>
            <a:endParaRPr sz="1000" b="1" i="0" u="none" strike="noStrike" cap="none">
              <a:solidFill>
                <a:schemeClr val="dk1"/>
              </a:solidFill>
              <a:latin typeface="Calibri"/>
              <a:ea typeface="Calibri"/>
              <a:cs typeface="Calibri"/>
              <a:sym typeface="Calibri"/>
            </a:endParaRPr>
          </a:p>
          <a:p>
            <a:pPr marL="0" marR="0" lvl="0" indent="0" algn="l" rtl="0">
              <a:lnSpc>
                <a:spcPct val="21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}while(1);</a:t>
            </a:r>
            <a:endParaRPr sz="1000" b="1" i="0" u="none" strike="noStrike" cap="none">
              <a:solidFill>
                <a:schemeClr val="dk1"/>
              </a:solidFill>
              <a:latin typeface="Calibri"/>
              <a:ea typeface="Calibri"/>
              <a:cs typeface="Calibri"/>
              <a:sym typeface="Calibri"/>
            </a:endParaRPr>
          </a:p>
          <a:p>
            <a:pPr marL="0" marR="0" lvl="0" indent="0" algn="l" rtl="0">
              <a:lnSpc>
                <a:spcPct val="24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IO0CLR = 0X00FF0000;</a:t>
            </a:r>
            <a:endParaRPr sz="1000" b="1" i="0" u="none" strike="noStrike" cap="none">
              <a:solidFill>
                <a:schemeClr val="dk1"/>
              </a:solidFill>
              <a:latin typeface="Calibri"/>
              <a:ea typeface="Calibri"/>
              <a:cs typeface="Calibri"/>
              <a:sym typeface="Calibri"/>
            </a:endParaRPr>
          </a:p>
          <a:p>
            <a:pPr marL="0" marR="0" lvl="0" indent="0" algn="l" rtl="0">
              <a:lnSpc>
                <a:spcPct val="23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778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while(1);</a:t>
            </a:r>
            <a:endParaRPr sz="1000" b="1" i="0" u="none" strike="noStrike" cap="none">
              <a:solidFill>
                <a:schemeClr val="dk1"/>
              </a:solidFill>
              <a:latin typeface="Calibri"/>
              <a:ea typeface="Calibri"/>
              <a:cs typeface="Calibri"/>
              <a:sym typeface="Calibri"/>
            </a:endParaRPr>
          </a:p>
          <a:p>
            <a:pPr marL="0" marR="0" lvl="0" indent="0" algn="l" rtl="0">
              <a:lnSpc>
                <a:spcPct val="23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a:p>
            <a:pPr marL="0" marR="0" lvl="0" indent="0" algn="l" rtl="0">
              <a:lnSpc>
                <a:spcPct val="230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void delay_ms(unsigned int j)</a:t>
            </a:r>
            <a:endParaRPr sz="1000" b="1" i="0" u="none" strike="noStrike" cap="none">
              <a:solidFill>
                <a:schemeClr val="dk1"/>
              </a:solidFill>
              <a:latin typeface="Calibri"/>
              <a:ea typeface="Calibri"/>
              <a:cs typeface="Calibri"/>
              <a:sym typeface="Calibri"/>
            </a:endParaRPr>
          </a:p>
          <a:p>
            <a:pPr marL="0" marR="0" lvl="0" indent="0" algn="l" rtl="0">
              <a:lnSpc>
                <a:spcPct val="3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762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unsigned int x,i;</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762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for(i=0;i&lt;j;i++)</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for(x=0; x&lt;10000; x++);</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a:p>
            <a:pPr marL="0" marR="0" lvl="0" indent="0" algn="l" rtl="0">
              <a:lnSpc>
                <a:spcPct val="2500"/>
              </a:lnSpc>
              <a:spcBef>
                <a:spcPts val="0"/>
              </a:spcBef>
              <a:spcAft>
                <a:spcPts val="0"/>
              </a:spcAft>
              <a:buClr>
                <a:srgbClr val="000000"/>
              </a:buClr>
              <a:buSzPts val="1000"/>
              <a:buFont typeface="Arial"/>
              <a:buNone/>
            </a:pPr>
            <a:r>
              <a:rPr lang="en-IN" sz="1000" b="1" i="0" u="none" strike="noStrike" cap="none">
                <a:solidFill>
                  <a:schemeClr val="dk1"/>
                </a:solidFill>
                <a:latin typeface="Times New Roman"/>
                <a:ea typeface="Times New Roman"/>
                <a:cs typeface="Times New Roman"/>
                <a:sym typeface="Times New Roman"/>
              </a:rPr>
              <a:t> </a:t>
            </a:r>
            <a:endParaRPr sz="1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1295401" y="720875"/>
            <a:ext cx="9601196" cy="82800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400"/>
              <a:buFont typeface="Times New Roman"/>
              <a:buNone/>
            </a:pPr>
            <a:r>
              <a:rPr lang="en-IN" sz="2400" b="1">
                <a:latin typeface="Times New Roman"/>
                <a:ea typeface="Times New Roman"/>
                <a:cs typeface="Times New Roman"/>
                <a:sym typeface="Times New Roman"/>
              </a:rPr>
              <a:t>Seven Segment Display Interface</a:t>
            </a:r>
            <a:endParaRPr sz="5400"/>
          </a:p>
        </p:txBody>
      </p:sp>
      <p:sp>
        <p:nvSpPr>
          <p:cNvPr id="323" name="Google Shape;323;p45"/>
          <p:cNvSpPr txBox="1">
            <a:spLocks noGrp="1"/>
          </p:cNvSpPr>
          <p:nvPr>
            <p:ph type="body" idx="1"/>
          </p:nvPr>
        </p:nvSpPr>
        <p:spPr>
          <a:xfrm>
            <a:off x="1148833" y="1387086"/>
            <a:ext cx="9601196" cy="4485607"/>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Seven Segment displays, are more preferred compared to normal LEDs</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These displays are visible during all the times of a day, can be seen from long distance and very cost effective</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One 8 bit shift register is required to drive one seven segment display, as each seven segment display requires 8 bits of information, to drive 8 segments a to dp</a:t>
            </a:r>
            <a:endParaRPr sz="1800">
              <a:latin typeface="Times New Roman"/>
              <a:ea typeface="Times New Roman"/>
              <a:cs typeface="Times New Roman"/>
              <a:sym typeface="Times New Roman"/>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The seven segment displays are available in two types, </a:t>
            </a:r>
            <a:endParaRPr/>
          </a:p>
          <a:p>
            <a:pPr marL="742950" lvl="1"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common anode display and common cathode display</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In common anode display, applying ‘0’ voltage to the cathodes</a:t>
            </a:r>
            <a:endParaRPr/>
          </a:p>
          <a:p>
            <a:pPr marL="0" lvl="0" indent="0" algn="l" rtl="0">
              <a:lnSpc>
                <a:spcPct val="100000"/>
              </a:lnSpc>
              <a:spcBef>
                <a:spcPts val="960"/>
              </a:spcBef>
              <a:spcAft>
                <a:spcPts val="0"/>
              </a:spcAft>
              <a:buSzPts val="2070"/>
              <a:buNone/>
            </a:pPr>
            <a:r>
              <a:rPr lang="en-IN" sz="1800">
                <a:latin typeface="Times New Roman"/>
                <a:ea typeface="Times New Roman"/>
                <a:cs typeface="Times New Roman"/>
                <a:sym typeface="Times New Roman"/>
              </a:rPr>
              <a:t>	 of the segments, will enable the segment to glow.</a:t>
            </a:r>
            <a:endParaRPr sz="3200"/>
          </a:p>
        </p:txBody>
      </p:sp>
      <p:pic>
        <p:nvPicPr>
          <p:cNvPr id="324" name="Google Shape;324;p45"/>
          <p:cNvPicPr preferRelativeResize="0"/>
          <p:nvPr/>
        </p:nvPicPr>
        <p:blipFill rotWithShape="1">
          <a:blip r:embed="rId3">
            <a:alphaModFix/>
          </a:blip>
          <a:srcRect/>
          <a:stretch/>
        </p:blipFill>
        <p:spPr>
          <a:xfrm>
            <a:off x="7641771" y="2873828"/>
            <a:ext cx="3740314" cy="28263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1290639" y="748866"/>
            <a:ext cx="9601196" cy="52009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000"/>
              <a:buFont typeface="Times New Roman"/>
              <a:buNone/>
            </a:pPr>
            <a:r>
              <a:rPr lang="en-IN" sz="2000">
                <a:latin typeface="Times New Roman"/>
                <a:ea typeface="Times New Roman"/>
                <a:cs typeface="Times New Roman"/>
                <a:sym typeface="Times New Roman"/>
              </a:rPr>
              <a:t>To display ‘3’, we have to send following bit pattern</a:t>
            </a:r>
            <a:endParaRPr sz="4800"/>
          </a:p>
        </p:txBody>
      </p:sp>
      <p:graphicFrame>
        <p:nvGraphicFramePr>
          <p:cNvPr id="330" name="Google Shape;330;p46"/>
          <p:cNvGraphicFramePr/>
          <p:nvPr/>
        </p:nvGraphicFramePr>
        <p:xfrm>
          <a:off x="821872" y="4510754"/>
          <a:ext cx="4800600" cy="504952"/>
        </p:xfrm>
        <a:graphic>
          <a:graphicData uri="http://schemas.openxmlformats.org/drawingml/2006/table">
            <a:tbl>
              <a:tblPr>
                <a:noFill/>
                <a:tableStyleId>{34C7F970-7081-4F63-99DB-C963468159E0}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596900">
                  <a:extLst>
                    <a:ext uri="{9D8B030D-6E8A-4147-A177-3AD203B41FA5}">
                      <a16:colId xmlns:a16="http://schemas.microsoft.com/office/drawing/2014/main" val="20004"/>
                    </a:ext>
                  </a:extLst>
                </a:gridCol>
                <a:gridCol w="596900">
                  <a:extLst>
                    <a:ext uri="{9D8B030D-6E8A-4147-A177-3AD203B41FA5}">
                      <a16:colId xmlns:a16="http://schemas.microsoft.com/office/drawing/2014/main" val="20005"/>
                    </a:ext>
                  </a:extLst>
                </a:gridCol>
                <a:gridCol w="596900">
                  <a:extLst>
                    <a:ext uri="{9D8B030D-6E8A-4147-A177-3AD203B41FA5}">
                      <a16:colId xmlns:a16="http://schemas.microsoft.com/office/drawing/2014/main" val="20006"/>
                    </a:ext>
                  </a:extLst>
                </a:gridCol>
                <a:gridCol w="596900">
                  <a:extLst>
                    <a:ext uri="{9D8B030D-6E8A-4147-A177-3AD203B41FA5}">
                      <a16:colId xmlns:a16="http://schemas.microsoft.com/office/drawing/2014/main" val="20007"/>
                    </a:ext>
                  </a:extLst>
                </a:gridCol>
              </a:tblGrid>
              <a:tr h="233050">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a:t>DP</a:t>
                      </a:r>
                      <a:endParaRPr sz="1000" u="none" strike="noStrike" cap="none">
                        <a:latin typeface="Calibri"/>
                        <a:ea typeface="Calibri"/>
                        <a:cs typeface="Calibri"/>
                        <a:sym typeface="Calibri"/>
                      </a:endParaRPr>
                    </a:p>
                  </a:txBody>
                  <a:tcPr marL="0" marR="0" marT="0" marB="0" anchor="b"/>
                </a:tc>
                <a:tc>
                  <a:txBody>
                    <a:bodyPr/>
                    <a:lstStyle/>
                    <a:p>
                      <a:pPr marL="215900" marR="0" lvl="0" indent="0" algn="l" rtl="0">
                        <a:lnSpc>
                          <a:spcPct val="100000"/>
                        </a:lnSpc>
                        <a:spcBef>
                          <a:spcPts val="0"/>
                        </a:spcBef>
                        <a:spcAft>
                          <a:spcPts val="0"/>
                        </a:spcAft>
                        <a:buClr>
                          <a:srgbClr val="000000"/>
                        </a:buClr>
                        <a:buSzPts val="1600"/>
                        <a:buFont typeface="Arial"/>
                        <a:buNone/>
                      </a:pPr>
                      <a:r>
                        <a:rPr lang="en-IN" sz="1600" u="none" strike="noStrike" cap="none"/>
                        <a:t>G</a:t>
                      </a:r>
                      <a:endParaRPr sz="1000" u="none" strike="noStrike" cap="none">
                        <a:latin typeface="Calibri"/>
                        <a:ea typeface="Calibri"/>
                        <a:cs typeface="Calibri"/>
                        <a:sym typeface="Calibri"/>
                      </a:endParaRPr>
                    </a:p>
                  </a:txBody>
                  <a:tcPr marL="0" marR="0" marT="0" marB="0" anchor="b"/>
                </a:tc>
                <a:tc>
                  <a:txBody>
                    <a:bodyPr/>
                    <a:lstStyle/>
                    <a:p>
                      <a:pPr marL="254000" marR="0" lvl="0" indent="0" algn="l" rtl="0">
                        <a:lnSpc>
                          <a:spcPct val="100000"/>
                        </a:lnSpc>
                        <a:spcBef>
                          <a:spcPts val="0"/>
                        </a:spcBef>
                        <a:spcAft>
                          <a:spcPts val="0"/>
                        </a:spcAft>
                        <a:buClr>
                          <a:srgbClr val="000000"/>
                        </a:buClr>
                        <a:buSzPts val="1600"/>
                        <a:buFont typeface="Arial"/>
                        <a:buNone/>
                      </a:pPr>
                      <a:r>
                        <a:rPr lang="en-IN" sz="1600" u="none" strike="noStrike" cap="none"/>
                        <a:t>f</a:t>
                      </a:r>
                      <a:endParaRPr sz="1000" u="none" strike="noStrike" cap="none">
                        <a:latin typeface="Calibri"/>
                        <a:ea typeface="Calibri"/>
                        <a:cs typeface="Calibri"/>
                        <a:sym typeface="Calibri"/>
                      </a:endParaRPr>
                    </a:p>
                  </a:txBody>
                  <a:tcPr marL="0" marR="0" marT="0" marB="0" anchor="b"/>
                </a:tc>
                <a:tc>
                  <a:txBody>
                    <a:bodyPr/>
                    <a:lstStyle/>
                    <a:p>
                      <a:pPr marL="241300" marR="0" lvl="0" indent="0" algn="l" rtl="0">
                        <a:lnSpc>
                          <a:spcPct val="100000"/>
                        </a:lnSpc>
                        <a:spcBef>
                          <a:spcPts val="0"/>
                        </a:spcBef>
                        <a:spcAft>
                          <a:spcPts val="0"/>
                        </a:spcAft>
                        <a:buClr>
                          <a:srgbClr val="000000"/>
                        </a:buClr>
                        <a:buSzPts val="1600"/>
                        <a:buFont typeface="Arial"/>
                        <a:buNone/>
                      </a:pPr>
                      <a:r>
                        <a:rPr lang="en-IN" sz="1600" u="none" strike="noStrike" cap="none"/>
                        <a:t>e</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00000"/>
                        </a:lnSpc>
                        <a:spcBef>
                          <a:spcPts val="0"/>
                        </a:spcBef>
                        <a:spcAft>
                          <a:spcPts val="0"/>
                        </a:spcAft>
                        <a:buClr>
                          <a:srgbClr val="000000"/>
                        </a:buClr>
                        <a:buSzPts val="1600"/>
                        <a:buFont typeface="Arial"/>
                        <a:buNone/>
                      </a:pPr>
                      <a:r>
                        <a:rPr lang="en-IN" sz="1600" u="none" strike="noStrike" cap="none"/>
                        <a:t>d</a:t>
                      </a:r>
                      <a:endParaRPr sz="1000" u="none" strike="noStrike" cap="none">
                        <a:latin typeface="Calibri"/>
                        <a:ea typeface="Calibri"/>
                        <a:cs typeface="Calibri"/>
                        <a:sym typeface="Calibri"/>
                      </a:endParaRPr>
                    </a:p>
                  </a:txBody>
                  <a:tcPr marL="0" marR="0" marT="0" marB="0" anchor="b"/>
                </a:tc>
                <a:tc>
                  <a:txBody>
                    <a:bodyPr/>
                    <a:lstStyle/>
                    <a:p>
                      <a:pPr marL="241300" marR="0" lvl="0" indent="0" algn="l" rtl="0">
                        <a:lnSpc>
                          <a:spcPct val="100000"/>
                        </a:lnSpc>
                        <a:spcBef>
                          <a:spcPts val="0"/>
                        </a:spcBef>
                        <a:spcAft>
                          <a:spcPts val="0"/>
                        </a:spcAft>
                        <a:buClr>
                          <a:srgbClr val="000000"/>
                        </a:buClr>
                        <a:buSzPts val="1600"/>
                        <a:buFont typeface="Arial"/>
                        <a:buNone/>
                      </a:pPr>
                      <a:r>
                        <a:rPr lang="en-IN" sz="1600" u="none" strike="noStrike" cap="none"/>
                        <a:t>c</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00000"/>
                        </a:lnSpc>
                        <a:spcBef>
                          <a:spcPts val="0"/>
                        </a:spcBef>
                        <a:spcAft>
                          <a:spcPts val="0"/>
                        </a:spcAft>
                        <a:buClr>
                          <a:srgbClr val="000000"/>
                        </a:buClr>
                        <a:buSzPts val="1600"/>
                        <a:buFont typeface="Arial"/>
                        <a:buNone/>
                      </a:pPr>
                      <a:r>
                        <a:rPr lang="en-IN" sz="1600" u="none" strike="noStrike" cap="none"/>
                        <a:t>b</a:t>
                      </a:r>
                      <a:endParaRPr sz="1000" u="none" strike="noStrike" cap="none">
                        <a:latin typeface="Calibri"/>
                        <a:ea typeface="Calibri"/>
                        <a:cs typeface="Calibri"/>
                        <a:sym typeface="Calibri"/>
                      </a:endParaRPr>
                    </a:p>
                  </a:txBody>
                  <a:tcPr marL="0" marR="0" marT="0" marB="0" anchor="b"/>
                </a:tc>
                <a:tc>
                  <a:txBody>
                    <a:bodyPr/>
                    <a:lstStyle/>
                    <a:p>
                      <a:pPr marL="241300" marR="0" lvl="0" indent="0" algn="l" rtl="0">
                        <a:lnSpc>
                          <a:spcPct val="100000"/>
                        </a:lnSpc>
                        <a:spcBef>
                          <a:spcPts val="0"/>
                        </a:spcBef>
                        <a:spcAft>
                          <a:spcPts val="0"/>
                        </a:spcAft>
                        <a:buClr>
                          <a:srgbClr val="000000"/>
                        </a:buClr>
                        <a:buSzPts val="1600"/>
                        <a:buFont typeface="Arial"/>
                        <a:buNone/>
                      </a:pPr>
                      <a:r>
                        <a:rPr lang="en-IN" sz="1600" u="none" strike="noStrike" cap="none"/>
                        <a:t>a</a:t>
                      </a:r>
                      <a:endParaRPr sz="1000" u="none" strike="noStrike" cap="none">
                        <a:latin typeface="Calibri"/>
                        <a:ea typeface="Calibri"/>
                        <a:cs typeface="Calibri"/>
                        <a:sym typeface="Calibri"/>
                      </a:endParaRPr>
                    </a:p>
                  </a:txBody>
                  <a:tcPr marL="0" marR="0" marT="0" marB="0" anchor="b"/>
                </a:tc>
                <a:extLst>
                  <a:ext uri="{0D108BD9-81ED-4DB2-BD59-A6C34878D82A}">
                    <a16:rowId xmlns:a16="http://schemas.microsoft.com/office/drawing/2014/main" val="10000"/>
                  </a:ext>
                </a:extLst>
              </a:tr>
              <a:tr h="231150">
                <a:tc>
                  <a:txBody>
                    <a:bodyPr/>
                    <a:lstStyle/>
                    <a:p>
                      <a:pPr marL="0" marR="152400" lvl="0" indent="0" algn="r" rtl="0">
                        <a:lnSpc>
                          <a:spcPct val="112187"/>
                        </a:lnSpc>
                        <a:spcBef>
                          <a:spcPts val="0"/>
                        </a:spcBef>
                        <a:spcAft>
                          <a:spcPts val="0"/>
                        </a:spcAft>
                        <a:buClr>
                          <a:srgbClr val="000000"/>
                        </a:buClr>
                        <a:buSzPts val="1600"/>
                        <a:buFont typeface="Arial"/>
                        <a:buNone/>
                      </a:pPr>
                      <a:r>
                        <a:rPr lang="en-IN" sz="1600" u="none" strike="noStrike" cap="none"/>
                        <a:t>1</a:t>
                      </a:r>
                      <a:endParaRPr sz="1000" u="none" strike="noStrike" cap="none">
                        <a:latin typeface="Calibri"/>
                        <a:ea typeface="Calibri"/>
                        <a:cs typeface="Calibri"/>
                        <a:sym typeface="Calibri"/>
                      </a:endParaRPr>
                    </a:p>
                  </a:txBody>
                  <a:tcPr marL="0" marR="0" marT="0" marB="0" anchor="b"/>
                </a:tc>
                <a:tc>
                  <a:txBody>
                    <a:bodyPr/>
                    <a:lstStyle/>
                    <a:p>
                      <a:pPr marL="241300" marR="0" lvl="0" indent="0" algn="l" rtl="0">
                        <a:lnSpc>
                          <a:spcPct val="112187"/>
                        </a:lnSpc>
                        <a:spcBef>
                          <a:spcPts val="0"/>
                        </a:spcBef>
                        <a:spcAft>
                          <a:spcPts val="0"/>
                        </a:spcAft>
                        <a:buClr>
                          <a:srgbClr val="000000"/>
                        </a:buClr>
                        <a:buSzPts val="1600"/>
                        <a:buFont typeface="Arial"/>
                        <a:buNone/>
                      </a:pPr>
                      <a:r>
                        <a:rPr lang="en-IN" sz="1600" u="none" strike="noStrike" cap="none"/>
                        <a:t>0</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1</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1</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0</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0</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0</a:t>
                      </a:r>
                      <a:endParaRPr sz="1000" u="none" strike="noStrike" cap="none">
                        <a:latin typeface="Calibri"/>
                        <a:ea typeface="Calibri"/>
                        <a:cs typeface="Calibri"/>
                        <a:sym typeface="Calibri"/>
                      </a:endParaRPr>
                    </a:p>
                  </a:txBody>
                  <a:tcPr marL="0" marR="0" marT="0" marB="0" anchor="b"/>
                </a:tc>
                <a:tc>
                  <a:txBody>
                    <a:bodyPr/>
                    <a:lstStyle/>
                    <a:p>
                      <a:pPr marL="228600" marR="0" lvl="0" indent="0" algn="l" rtl="0">
                        <a:lnSpc>
                          <a:spcPct val="112187"/>
                        </a:lnSpc>
                        <a:spcBef>
                          <a:spcPts val="0"/>
                        </a:spcBef>
                        <a:spcAft>
                          <a:spcPts val="0"/>
                        </a:spcAft>
                        <a:buClr>
                          <a:srgbClr val="000000"/>
                        </a:buClr>
                        <a:buSzPts val="1600"/>
                        <a:buFont typeface="Arial"/>
                        <a:buNone/>
                      </a:pPr>
                      <a:r>
                        <a:rPr lang="en-IN" sz="1600" u="none" strike="noStrike" cap="none"/>
                        <a:t>0</a:t>
                      </a:r>
                      <a:endParaRPr sz="1000" u="none" strike="noStrike" cap="none">
                        <a:latin typeface="Calibri"/>
                        <a:ea typeface="Calibri"/>
                        <a:cs typeface="Calibri"/>
                        <a:sym typeface="Calibri"/>
                      </a:endParaRPr>
                    </a:p>
                  </a:txBody>
                  <a:tcPr marL="0" marR="0" marT="0" marB="0" anchor="b"/>
                </a:tc>
                <a:extLst>
                  <a:ext uri="{0D108BD9-81ED-4DB2-BD59-A6C34878D82A}">
                    <a16:rowId xmlns:a16="http://schemas.microsoft.com/office/drawing/2014/main" val="10001"/>
                  </a:ext>
                </a:extLst>
              </a:tr>
            </a:tbl>
          </a:graphicData>
        </a:graphic>
      </p:graphicFrame>
      <p:pic>
        <p:nvPicPr>
          <p:cNvPr id="331" name="Google Shape;331;p46"/>
          <p:cNvPicPr preferRelativeResize="0"/>
          <p:nvPr/>
        </p:nvPicPr>
        <p:blipFill rotWithShape="1">
          <a:blip r:embed="rId3">
            <a:alphaModFix/>
          </a:blip>
          <a:srcRect/>
          <a:stretch/>
        </p:blipFill>
        <p:spPr>
          <a:xfrm>
            <a:off x="1800808" y="1803983"/>
            <a:ext cx="923925" cy="1754188"/>
          </a:xfrm>
          <a:prstGeom prst="rect">
            <a:avLst/>
          </a:prstGeom>
          <a:noFill/>
          <a:ln>
            <a:noFill/>
          </a:ln>
        </p:spPr>
      </p:pic>
      <p:sp>
        <p:nvSpPr>
          <p:cNvPr id="332" name="Google Shape;332;p46"/>
          <p:cNvSpPr txBox="1"/>
          <p:nvPr/>
        </p:nvSpPr>
        <p:spPr>
          <a:xfrm>
            <a:off x="3039447" y="3244334"/>
            <a:ext cx="305655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This is ‘B0’ in hexadecimal</a:t>
            </a:r>
            <a:endParaRPr sz="18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p:nvPr/>
        </p:nvSpPr>
        <p:spPr>
          <a:xfrm>
            <a:off x="1136002" y="886169"/>
            <a:ext cx="6116216" cy="4989699"/>
          </a:xfrm>
          <a:prstGeom prst="rect">
            <a:avLst/>
          </a:prstGeom>
          <a:noFill/>
          <a:ln>
            <a:noFill/>
          </a:ln>
        </p:spPr>
        <p:txBody>
          <a:bodyPr spcFirstLastPara="1" wrap="square" lIns="91425" tIns="45700" rIns="91425" bIns="45700" anchor="t" anchorCtr="0">
            <a:spAutoFit/>
          </a:bodyPr>
          <a:lstStyle/>
          <a:p>
            <a:pPr marL="355600" marR="1985010" lvl="0" indent="0" algn="l" rtl="0">
              <a:lnSpc>
                <a:spcPct val="118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int main()</a:t>
            </a:r>
            <a:endParaRPr sz="1200" b="0" i="0" u="none" strike="noStrike" cap="none">
              <a:solidFill>
                <a:schemeClr val="dk1"/>
              </a:solidFill>
              <a:latin typeface="Calibri"/>
              <a:ea typeface="Calibri"/>
              <a:cs typeface="Calibri"/>
              <a:sym typeface="Calibri"/>
            </a:endParaRPr>
          </a:p>
          <a:p>
            <a:pPr marL="0" marR="0" lvl="0" indent="0" algn="l" rtl="0">
              <a:lnSpc>
                <a:spcPct val="125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711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IO0DIR |= 1U &lt;&lt; 31 | 1U &lt;&lt; 19 | 1U &lt;&lt; 20 | 1U &lt;&lt; 30 ; </a:t>
            </a:r>
            <a:r>
              <a:rPr lang="en-IN" sz="1800" b="0" i="1" u="none" strike="noStrike" cap="none">
                <a:solidFill>
                  <a:schemeClr val="dk1"/>
                </a:solidFill>
                <a:latin typeface="Times New Roman"/>
                <a:ea typeface="Times New Roman"/>
                <a:cs typeface="Times New Roman"/>
                <a:sym typeface="Times New Roman"/>
              </a:rPr>
              <a:t>// to set as o/ps</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749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LED_ON; </a:t>
            </a:r>
            <a:r>
              <a:rPr lang="en-IN" sz="1800" b="0" i="1" u="none" strike="noStrike" cap="none">
                <a:solidFill>
                  <a:schemeClr val="dk1"/>
                </a:solidFill>
                <a:latin typeface="Times New Roman"/>
                <a:ea typeface="Times New Roman"/>
                <a:cs typeface="Times New Roman"/>
                <a:sym typeface="Times New Roman"/>
              </a:rPr>
              <a:t>// make D7 Led on .. just indicate the program is running</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749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SystemInit();</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749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while(1)</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028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alphadisp7SEG("fire ");</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028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delay_ms(500);</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028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alphadisp7SEG("help ");</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028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delay_ms(500);</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15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551283" y="1506573"/>
            <a:ext cx="2817068" cy="57726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262626"/>
              </a:buClr>
              <a:buSzPct val="100000"/>
              <a:buFont typeface="Times New Roman"/>
              <a:buNone/>
            </a:pPr>
            <a:r>
              <a:rPr lang="en-IN" sz="2200" b="1">
                <a:latin typeface="Times New Roman"/>
                <a:ea typeface="Times New Roman"/>
                <a:cs typeface="Times New Roman"/>
                <a:sym typeface="Times New Roman"/>
              </a:rPr>
              <a:t>Internal Block Diagram of LPC 2148</a:t>
            </a:r>
            <a:br>
              <a:rPr lang="en-IN" sz="1800">
                <a:latin typeface="Calibri"/>
                <a:ea typeface="Calibri"/>
                <a:cs typeface="Calibri"/>
                <a:sym typeface="Calibri"/>
              </a:rPr>
            </a:br>
            <a:endParaRPr/>
          </a:p>
        </p:txBody>
      </p:sp>
      <p:sp>
        <p:nvSpPr>
          <p:cNvPr id="164" name="Google Shape;164;p2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165" name="Google Shape;165;p21"/>
          <p:cNvPicPr preferRelativeResize="0"/>
          <p:nvPr/>
        </p:nvPicPr>
        <p:blipFill rotWithShape="1">
          <a:blip r:embed="rId3">
            <a:alphaModFix/>
          </a:blip>
          <a:srcRect/>
          <a:stretch/>
        </p:blipFill>
        <p:spPr>
          <a:xfrm>
            <a:off x="2821225" y="31150"/>
            <a:ext cx="7405124" cy="6895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p:nvPr/>
        </p:nvSpPr>
        <p:spPr>
          <a:xfrm>
            <a:off x="1035697" y="1372058"/>
            <a:ext cx="10590245" cy="4113883"/>
          </a:xfrm>
          <a:prstGeom prst="rect">
            <a:avLst/>
          </a:prstGeom>
          <a:noFill/>
          <a:ln>
            <a:noFill/>
          </a:ln>
        </p:spPr>
        <p:txBody>
          <a:bodyPr spcFirstLastPara="1" wrap="square" lIns="91425" tIns="45700" rIns="91425" bIns="45700" anchor="t" anchorCtr="0">
            <a:spAutoFit/>
          </a:bodyPr>
          <a:lstStyle/>
          <a:p>
            <a:pPr marL="355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unsigned char getAlphaCode(unsigned char alphachar)</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switch (alphachar)</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956310" lvl="0" indent="-342900" algn="l" rtl="0">
              <a:lnSpc>
                <a:spcPct val="112000"/>
              </a:lnSpc>
              <a:spcBef>
                <a:spcPts val="0"/>
              </a:spcBef>
              <a:spcAft>
                <a:spcPts val="0"/>
              </a:spcAft>
              <a:buClr>
                <a:schemeClr val="dk1"/>
              </a:buClr>
              <a:buSzPts val="1800"/>
              <a:buFont typeface="Arial"/>
              <a:buChar char="//"/>
            </a:pPr>
            <a:r>
              <a:rPr lang="en-IN" sz="1800" b="0" i="1" u="none" strike="noStrike" cap="none">
                <a:solidFill>
                  <a:schemeClr val="dk1"/>
                </a:solidFill>
                <a:latin typeface="Times New Roman"/>
                <a:ea typeface="Times New Roman"/>
                <a:cs typeface="Times New Roman"/>
                <a:sym typeface="Times New Roman"/>
              </a:rPr>
              <a:t>dp g f e d c b a - common anode: 0 segment on, 1 segment off </a:t>
            </a:r>
            <a:r>
              <a:rPr lang="en-IN" sz="1800" b="0" i="0" u="none" strike="noStrike" cap="none">
                <a:solidFill>
                  <a:schemeClr val="dk1"/>
                </a:solidFill>
                <a:latin typeface="Times New Roman"/>
                <a:ea typeface="Times New Roman"/>
                <a:cs typeface="Times New Roman"/>
                <a:sym typeface="Times New Roman"/>
              </a:rPr>
              <a:t>case 'f': return 0x8e;</a:t>
            </a:r>
            <a:endParaRPr sz="1200" b="0" i="0" u="none" strike="noStrike" cap="none">
              <a:solidFill>
                <a:schemeClr val="dk1"/>
              </a:solidFill>
              <a:latin typeface="Calibri"/>
              <a:ea typeface="Calibri"/>
              <a:cs typeface="Calibri"/>
              <a:sym typeface="Calibri"/>
            </a:endParaRPr>
          </a:p>
          <a:p>
            <a:pPr marL="0" marR="0" lvl="0" indent="0" algn="l" rtl="0">
              <a:lnSpc>
                <a:spcPct val="2777"/>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'i': return 0xf9;</a:t>
            </a:r>
            <a:endParaRPr sz="1200" b="0" i="0" u="none" strike="noStrike" cap="none">
              <a:solidFill>
                <a:schemeClr val="dk1"/>
              </a:solidFill>
              <a:latin typeface="Calibri"/>
              <a:ea typeface="Calibri"/>
              <a:cs typeface="Calibri"/>
              <a:sym typeface="Calibri"/>
            </a:endParaRPr>
          </a:p>
          <a:p>
            <a:pPr marL="0" marR="0" lvl="0" indent="0" algn="l" rtl="0">
              <a:lnSpc>
                <a:spcPct val="125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'r': return 0xce;</a:t>
            </a:r>
            <a:endParaRPr sz="1200" b="0" i="0" u="none" strike="noStrike" cap="none">
              <a:solidFill>
                <a:schemeClr val="dk1"/>
              </a:solidFill>
              <a:latin typeface="Calibri"/>
              <a:ea typeface="Calibri"/>
              <a:cs typeface="Calibri"/>
              <a:sym typeface="Calibri"/>
            </a:endParaRPr>
          </a:p>
          <a:p>
            <a:pPr marL="0" marR="0" lvl="0" indent="0" algn="l" rtl="0">
              <a:lnSpc>
                <a:spcPct val="15833"/>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2759710" lvl="0" indent="0" algn="l" rtl="0">
              <a:lnSpc>
                <a:spcPct val="112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'e':return 0x86; // 1000 0110 case 'h':return 0x89;</a:t>
            </a:r>
            <a:endParaRPr sz="1200" b="0" i="0" u="none" strike="noStrike" cap="none">
              <a:solidFill>
                <a:schemeClr val="dk1"/>
              </a:solidFill>
              <a:latin typeface="Calibri"/>
              <a:ea typeface="Calibri"/>
              <a:cs typeface="Calibri"/>
              <a:sym typeface="Calibri"/>
            </a:endParaRPr>
          </a:p>
          <a:p>
            <a:pPr marL="0" marR="0" lvl="0" indent="0" algn="l" rtl="0">
              <a:lnSpc>
                <a:spcPct val="6111"/>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3597909" lvl="0" indent="0" algn="just" rtl="0">
              <a:lnSpc>
                <a:spcPct val="114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'l': return 0xc7; case 'p':return 0x8c; case ' ': return 0xff;</a:t>
            </a:r>
            <a:endParaRPr sz="1200" b="0" i="0" u="none" strike="noStrike" cap="none">
              <a:solidFill>
                <a:schemeClr val="dk1"/>
              </a:solidFill>
              <a:latin typeface="Calibri"/>
              <a:ea typeface="Calibri"/>
              <a:cs typeface="Calibri"/>
              <a:sym typeface="Calibri"/>
            </a:endParaRPr>
          </a:p>
          <a:p>
            <a:pPr marL="0" marR="0" lvl="0" indent="0" algn="l" rtl="0">
              <a:lnSpc>
                <a:spcPct val="5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2226310" lvl="0" indent="0" algn="l" rtl="0">
              <a:lnSpc>
                <a:spcPct val="112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//simmilarly add for other digit/characters </a:t>
            </a:r>
            <a:r>
              <a:rPr lang="en-IN" sz="1800" b="0" i="0" u="none" strike="noStrike" cap="none">
                <a:solidFill>
                  <a:schemeClr val="dk1"/>
                </a:solidFill>
                <a:latin typeface="Times New Roman"/>
                <a:ea typeface="Times New Roman"/>
                <a:cs typeface="Times New Roman"/>
                <a:sym typeface="Times New Roman"/>
              </a:rPr>
              <a:t>default : break;</a:t>
            </a:r>
            <a:endParaRPr sz="1200" b="0" i="0" u="none" strike="noStrike" cap="none">
              <a:solidFill>
                <a:schemeClr val="dk1"/>
              </a:solidFill>
              <a:latin typeface="Calibri"/>
              <a:ea typeface="Calibri"/>
              <a:cs typeface="Calibri"/>
              <a:sym typeface="Calibri"/>
            </a:endParaRPr>
          </a:p>
          <a:p>
            <a:pPr marL="0" marR="0" lvl="0" indent="0" algn="l" rtl="0">
              <a:lnSpc>
                <a:spcPct val="3888"/>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return 0xff;</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p:nvPr/>
        </p:nvSpPr>
        <p:spPr>
          <a:xfrm>
            <a:off x="746454" y="0"/>
            <a:ext cx="9601196" cy="5846152"/>
          </a:xfrm>
          <a:prstGeom prst="rect">
            <a:avLst/>
          </a:prstGeom>
          <a:noFill/>
          <a:ln>
            <a:noFill/>
          </a:ln>
        </p:spPr>
        <p:txBody>
          <a:bodyPr spcFirstLastPara="1" wrap="square" lIns="91425" tIns="45700" rIns="91425" bIns="45700" anchor="t" anchorCtr="0">
            <a:spAutoFit/>
          </a:bodyPr>
          <a:lstStyle/>
          <a:p>
            <a:pPr marL="355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void alphadisp7SEG(char *buf)</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355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unsigned char i,j;</a:t>
            </a:r>
            <a:endParaRPr sz="1100" b="1" i="0" u="none" strike="noStrike" cap="none">
              <a:solidFill>
                <a:schemeClr val="dk1"/>
              </a:solidFill>
              <a:latin typeface="Calibri"/>
              <a:ea typeface="Calibri"/>
              <a:cs typeface="Calibri"/>
              <a:sym typeface="Calibri"/>
            </a:endParaRPr>
          </a:p>
          <a:p>
            <a:pPr marL="0" marR="0" lvl="0" indent="0" algn="l" rtl="0">
              <a:lnSpc>
                <a:spcPct val="21818"/>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unsigned char seg7_data,temp=0;</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for(i=0;i&lt;5;i++) </a:t>
            </a:r>
            <a:r>
              <a:rPr lang="en-IN" sz="1600" b="1" i="1" u="none" strike="noStrike" cap="none">
                <a:solidFill>
                  <a:schemeClr val="dk1"/>
                </a:solidFill>
                <a:latin typeface="Times New Roman"/>
                <a:ea typeface="Times New Roman"/>
                <a:cs typeface="Times New Roman"/>
                <a:sym typeface="Times New Roman"/>
              </a:rPr>
              <a:t>// because only 5 seven segment digits are present</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5334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a:t>
            </a:r>
            <a:endParaRPr sz="1100" b="1" i="0" u="none" strike="noStrike" cap="none">
              <a:solidFill>
                <a:schemeClr val="dk1"/>
              </a:solidFill>
              <a:latin typeface="Calibri"/>
              <a:ea typeface="Calibri"/>
              <a:cs typeface="Calibri"/>
              <a:sym typeface="Calibri"/>
            </a:endParaRPr>
          </a:p>
          <a:p>
            <a:pPr marL="0" marR="0" lvl="0" indent="0" algn="l" rtl="0">
              <a:lnSpc>
                <a:spcPct val="21818"/>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7239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seg7_data = getAlphaCode(*(buf+i));</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600"/>
              <a:buFont typeface="Arial"/>
              <a:buChar char="//"/>
            </a:pPr>
            <a:r>
              <a:rPr lang="en-IN" sz="1600" b="1" i="1" u="none" strike="noStrike" cap="none">
                <a:solidFill>
                  <a:schemeClr val="dk1"/>
                </a:solidFill>
                <a:latin typeface="Times New Roman"/>
                <a:ea typeface="Times New Roman"/>
                <a:cs typeface="Times New Roman"/>
                <a:sym typeface="Times New Roman"/>
              </a:rPr>
              <a:t>instead of this look up table can be used</a:t>
            </a:r>
            <a:endParaRPr sz="1100" b="1" i="0" u="none" strike="noStrike" cap="none">
              <a:solidFill>
                <a:schemeClr val="dk1"/>
              </a:solidFill>
              <a:latin typeface="Calibri"/>
              <a:ea typeface="Calibri"/>
              <a:cs typeface="Calibri"/>
              <a:sym typeface="Calibri"/>
            </a:endParaRPr>
          </a:p>
          <a:p>
            <a:pPr marL="0" marR="0" lvl="0" indent="0" algn="l" rtl="0">
              <a:lnSpc>
                <a:spcPct val="17500"/>
              </a:lnSpc>
              <a:spcBef>
                <a:spcPts val="0"/>
              </a:spcBef>
              <a:spcAft>
                <a:spcPts val="0"/>
              </a:spcAft>
              <a:buClr>
                <a:srgbClr val="000000"/>
              </a:buClr>
              <a:buSzPts val="1600"/>
              <a:buFont typeface="Arial"/>
              <a:buNone/>
            </a:pPr>
            <a:r>
              <a:rPr lang="en-IN" sz="16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342900" marR="80010" lvl="0" indent="-342900" algn="l" rtl="0">
              <a:lnSpc>
                <a:spcPct val="111000"/>
              </a:lnSpc>
              <a:spcBef>
                <a:spcPts val="0"/>
              </a:spcBef>
              <a:spcAft>
                <a:spcPts val="0"/>
              </a:spcAft>
              <a:buClr>
                <a:schemeClr val="dk1"/>
              </a:buClr>
              <a:buSzPts val="1400"/>
              <a:buFont typeface="Arial"/>
              <a:buChar char="//"/>
            </a:pPr>
            <a:r>
              <a:rPr lang="en-IN" sz="1400" b="1" i="1" u="none" strike="noStrike" cap="none">
                <a:solidFill>
                  <a:schemeClr val="dk1"/>
                </a:solidFill>
                <a:latin typeface="Times New Roman"/>
                <a:ea typeface="Times New Roman"/>
                <a:cs typeface="Times New Roman"/>
                <a:sym typeface="Times New Roman"/>
              </a:rPr>
              <a:t>to shift the segment data(8bits)to the hardware (shift registers) using Data,Clock,Strobe </a:t>
            </a:r>
            <a:endParaRPr sz="1400" b="1" i="1" u="none" strike="noStrike" cap="none">
              <a:solidFill>
                <a:schemeClr val="dk1"/>
              </a:solidFill>
              <a:latin typeface="Times New Roman"/>
              <a:ea typeface="Times New Roman"/>
              <a:cs typeface="Times New Roman"/>
              <a:sym typeface="Times New Roman"/>
            </a:endParaRPr>
          </a:p>
          <a:p>
            <a:pPr marL="0" marR="80010" lvl="0" indent="0" algn="l" rtl="0">
              <a:lnSpc>
                <a:spcPct val="111000"/>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r>
              <a:rPr lang="en-IN" sz="1600" b="1" i="0" u="none" strike="noStrike" cap="none">
                <a:solidFill>
                  <a:schemeClr val="dk1"/>
                </a:solidFill>
                <a:latin typeface="Times New Roman"/>
                <a:ea typeface="Times New Roman"/>
                <a:cs typeface="Times New Roman"/>
                <a:sym typeface="Times New Roman"/>
              </a:rPr>
              <a:t>for (j=0 ; j&lt;8; j++)</a:t>
            </a:r>
            <a:endParaRPr sz="1100" b="1" i="0" u="none" strike="noStrike" cap="none">
              <a:solidFill>
                <a:schemeClr val="dk1"/>
              </a:solidFill>
              <a:latin typeface="Calibri"/>
              <a:ea typeface="Calibri"/>
              <a:cs typeface="Calibri"/>
              <a:sym typeface="Calibri"/>
            </a:endParaRPr>
          </a:p>
          <a:p>
            <a:pPr marL="0" marR="0" lvl="0" indent="0" algn="l" rtl="0">
              <a:lnSpc>
                <a:spcPct val="6071"/>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a:t>
            </a:r>
            <a:endParaRPr sz="1100" b="1" i="0" u="none" strike="noStrike" cap="none">
              <a:solidFill>
                <a:schemeClr val="dk1"/>
              </a:solidFill>
              <a:latin typeface="Calibri"/>
              <a:ea typeface="Calibri"/>
              <a:cs typeface="Calibri"/>
              <a:sym typeface="Calibri"/>
            </a:endParaRPr>
          </a:p>
          <a:p>
            <a:pPr marL="0" marR="0" lvl="0" indent="0" algn="l" rtl="0">
              <a:lnSpc>
                <a:spcPct val="16070"/>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//get one bit of data for serial sending</a:t>
            </a:r>
            <a:endParaRPr sz="1100" b="1" i="0" u="none" strike="noStrike" cap="none">
              <a:solidFill>
                <a:schemeClr val="dk1"/>
              </a:solidFill>
              <a:latin typeface="Calibri"/>
              <a:ea typeface="Calibri"/>
              <a:cs typeface="Calibri"/>
              <a:sym typeface="Calibri"/>
            </a:endParaRPr>
          </a:p>
          <a:p>
            <a:pPr marL="0" marR="0" lvl="0" indent="0" algn="l" rtl="0">
              <a:lnSpc>
                <a:spcPct val="21428"/>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143510" lvl="0" indent="0" algn="l" rtl="0">
              <a:lnSpc>
                <a:spcPct val="112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temp = seg7_data &amp; 0x80; </a:t>
            </a:r>
            <a:r>
              <a:rPr lang="en-IN" sz="1600" b="1" i="1" u="none" strike="noStrike" cap="none">
                <a:solidFill>
                  <a:schemeClr val="dk1"/>
                </a:solidFill>
                <a:latin typeface="Times New Roman"/>
                <a:ea typeface="Times New Roman"/>
                <a:cs typeface="Times New Roman"/>
                <a:sym typeface="Times New Roman"/>
              </a:rPr>
              <a:t>// shift data from Most significan bit (D7)</a:t>
            </a:r>
            <a:r>
              <a:rPr lang="en-IN" sz="1600" b="1" i="0" u="none" strike="noStrike" cap="none">
                <a:solidFill>
                  <a:schemeClr val="dk1"/>
                </a:solidFill>
                <a:latin typeface="Times New Roman"/>
                <a:ea typeface="Times New Roman"/>
                <a:cs typeface="Times New Roman"/>
                <a:sym typeface="Times New Roman"/>
              </a:rPr>
              <a:t> if(temp == 0x80)</a:t>
            </a:r>
            <a:endParaRPr sz="1100" b="1" i="0" u="none" strike="noStrike" cap="none">
              <a:solidFill>
                <a:schemeClr val="dk1"/>
              </a:solidFill>
              <a:latin typeface="Calibri"/>
              <a:ea typeface="Calibri"/>
              <a:cs typeface="Calibri"/>
              <a:sym typeface="Calibri"/>
            </a:endParaRPr>
          </a:p>
          <a:p>
            <a:pPr marL="0" marR="0" lvl="0" indent="0" algn="l" rtl="0">
              <a:lnSpc>
                <a:spcPct val="4285"/>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IOSET0 |= 1 &lt;&lt; 19; </a:t>
            </a:r>
            <a:r>
              <a:rPr lang="en-IN" sz="1600" b="1" i="1" u="none" strike="noStrike" cap="none">
                <a:solidFill>
                  <a:schemeClr val="dk1"/>
                </a:solidFill>
                <a:latin typeface="Times New Roman"/>
                <a:ea typeface="Times New Roman"/>
                <a:cs typeface="Times New Roman"/>
                <a:sym typeface="Times New Roman"/>
              </a:rPr>
              <a:t>//IOSET0 | 0x00080000;</a:t>
            </a:r>
            <a:endParaRPr sz="1100" b="1" i="0" u="none" strike="noStrike" cap="none">
              <a:solidFill>
                <a:schemeClr val="dk1"/>
              </a:solidFill>
              <a:latin typeface="Calibri"/>
              <a:ea typeface="Calibri"/>
              <a:cs typeface="Calibri"/>
              <a:sym typeface="Calibri"/>
            </a:endParaRPr>
          </a:p>
          <a:p>
            <a:pPr marL="0" marR="0" lvl="0" indent="0" algn="l" rtl="0">
              <a:lnSpc>
                <a:spcPct val="17142"/>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else</a:t>
            </a:r>
            <a:endParaRPr sz="1100" b="1" i="0" u="none" strike="noStrike" cap="none">
              <a:solidFill>
                <a:schemeClr val="dk1"/>
              </a:solidFill>
              <a:latin typeface="Calibri"/>
              <a:ea typeface="Calibri"/>
              <a:cs typeface="Calibri"/>
              <a:sym typeface="Calibri"/>
            </a:endParaRPr>
          </a:p>
          <a:p>
            <a:pPr marL="0" marR="0" lvl="0" indent="0" algn="l" rtl="0">
              <a:lnSpc>
                <a:spcPct val="20357"/>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1096010" lvl="0" indent="457200" algn="l" rtl="0">
              <a:lnSpc>
                <a:spcPct val="112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IOCLR0 |= 1 &lt;&lt; 19; </a:t>
            </a:r>
            <a:r>
              <a:rPr lang="en-IN" sz="1600" b="1" i="1" u="none" strike="noStrike" cap="none">
                <a:solidFill>
                  <a:schemeClr val="dk1"/>
                </a:solidFill>
                <a:latin typeface="Times New Roman"/>
                <a:ea typeface="Times New Roman"/>
                <a:cs typeface="Times New Roman"/>
                <a:sym typeface="Times New Roman"/>
              </a:rPr>
              <a:t>//IOCLR0 | 0x00080000;</a:t>
            </a:r>
            <a:r>
              <a:rPr lang="en-IN" sz="1600" b="1" i="0" u="none" strike="noStrike" cap="none">
                <a:solidFill>
                  <a:schemeClr val="dk1"/>
                </a:solidFill>
                <a:latin typeface="Times New Roman"/>
                <a:ea typeface="Times New Roman"/>
                <a:cs typeface="Times New Roman"/>
                <a:sym typeface="Times New Roman"/>
              </a:rPr>
              <a:t> //send one clock pulse</a:t>
            </a:r>
            <a:endParaRPr sz="1100" b="1" i="0" u="none" strike="noStrike" cap="none">
              <a:solidFill>
                <a:schemeClr val="dk1"/>
              </a:solidFill>
              <a:latin typeface="Calibri"/>
              <a:ea typeface="Calibri"/>
              <a:cs typeface="Calibri"/>
              <a:sym typeface="Calibri"/>
            </a:endParaRPr>
          </a:p>
          <a:p>
            <a:pPr marL="0" marR="0" lvl="0" indent="0" algn="l" rtl="0">
              <a:lnSpc>
                <a:spcPct val="8571"/>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1565910" lvl="0" indent="0" algn="l" rtl="0">
              <a:lnSpc>
                <a:spcPct val="112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IOSET0 |= 1 &lt;&lt; 20; </a:t>
            </a:r>
            <a:r>
              <a:rPr lang="en-IN" sz="1600" b="1" i="1" u="none" strike="noStrike" cap="none">
                <a:solidFill>
                  <a:schemeClr val="dk1"/>
                </a:solidFill>
                <a:latin typeface="Times New Roman"/>
                <a:ea typeface="Times New Roman"/>
                <a:cs typeface="Times New Roman"/>
                <a:sym typeface="Times New Roman"/>
              </a:rPr>
              <a:t>//IOSET0 | 0x00100000;</a:t>
            </a:r>
            <a:r>
              <a:rPr lang="en-IN" sz="1600" b="1" i="0" u="none" strike="noStrike" cap="none">
                <a:solidFill>
                  <a:schemeClr val="dk1"/>
                </a:solidFill>
                <a:latin typeface="Times New Roman"/>
                <a:ea typeface="Times New Roman"/>
                <a:cs typeface="Times New Roman"/>
                <a:sym typeface="Times New Roman"/>
              </a:rPr>
              <a:t> delay_ms(1);</a:t>
            </a:r>
            <a:endParaRPr sz="1100" b="1" i="0" u="none" strike="noStrike" cap="none">
              <a:solidFill>
                <a:schemeClr val="dk1"/>
              </a:solidFill>
              <a:latin typeface="Calibri"/>
              <a:ea typeface="Calibri"/>
              <a:cs typeface="Calibri"/>
              <a:sym typeface="Calibri"/>
            </a:endParaRPr>
          </a:p>
          <a:p>
            <a:pPr marL="0" marR="0" lvl="0" indent="0" algn="l" rtl="0">
              <a:lnSpc>
                <a:spcPct val="3571"/>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IOCLR0 |= 1 &lt;&lt; 20;  </a:t>
            </a:r>
            <a:r>
              <a:rPr lang="en-IN" sz="1600" b="1" i="1" u="none" strike="noStrike" cap="none">
                <a:solidFill>
                  <a:schemeClr val="dk1"/>
                </a:solidFill>
                <a:latin typeface="Times New Roman"/>
                <a:ea typeface="Times New Roman"/>
                <a:cs typeface="Times New Roman"/>
                <a:sym typeface="Times New Roman"/>
              </a:rPr>
              <a:t>//IOCLR0 | 0x00100000;</a:t>
            </a:r>
            <a:endParaRPr sz="1100" b="1" i="0" u="none" strike="noStrike" cap="none">
              <a:solidFill>
                <a:schemeClr val="dk1"/>
              </a:solidFill>
              <a:latin typeface="Calibri"/>
              <a:ea typeface="Calibri"/>
              <a:cs typeface="Calibri"/>
              <a:sym typeface="Calibri"/>
            </a:endParaRPr>
          </a:p>
          <a:p>
            <a:pPr marL="0" marR="0" lvl="0" indent="0" algn="l" rtl="0">
              <a:lnSpc>
                <a:spcPct val="16070"/>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seg7_data = seg7_data &lt;&lt; 1; </a:t>
            </a:r>
            <a:r>
              <a:rPr lang="en-IN" sz="1600" b="1" i="1" u="none" strike="noStrike" cap="none">
                <a:solidFill>
                  <a:schemeClr val="dk1"/>
                </a:solidFill>
                <a:latin typeface="Times New Roman"/>
                <a:ea typeface="Times New Roman"/>
                <a:cs typeface="Times New Roman"/>
                <a:sym typeface="Times New Roman"/>
              </a:rPr>
              <a:t>// get next bit into D7 position</a:t>
            </a:r>
            <a:endParaRPr sz="1100" b="1" i="0" u="none" strike="noStrike" cap="none">
              <a:solidFill>
                <a:schemeClr val="dk1"/>
              </a:solidFill>
              <a:latin typeface="Calibri"/>
              <a:ea typeface="Calibri"/>
              <a:cs typeface="Calibri"/>
              <a:sym typeface="Calibri"/>
            </a:endParaRPr>
          </a:p>
          <a:p>
            <a:pPr marL="0" marR="0" lvl="0" indent="0" algn="l" rtl="0">
              <a:lnSpc>
                <a:spcPct val="17142"/>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a:t>
            </a:r>
            <a:endParaRPr sz="1100" b="1" i="0" u="none" strike="noStrike" cap="none">
              <a:solidFill>
                <a:schemeClr val="dk1"/>
              </a:solidFill>
              <a:latin typeface="Calibri"/>
              <a:ea typeface="Calibri"/>
              <a:cs typeface="Calibri"/>
              <a:sym typeface="Calibri"/>
            </a:endParaRPr>
          </a:p>
          <a:p>
            <a:pPr marL="0" marR="0" lvl="0" indent="0" algn="l" rtl="0">
              <a:lnSpc>
                <a:spcPct val="20909"/>
              </a:lnSpc>
              <a:spcBef>
                <a:spcPts val="0"/>
              </a:spcBef>
              <a:spcAft>
                <a:spcPts val="0"/>
              </a:spcAft>
              <a:buClr>
                <a:srgbClr val="000000"/>
              </a:buClr>
              <a:buSzPts val="1100"/>
              <a:buFont typeface="Arial"/>
              <a:buNone/>
            </a:pPr>
            <a:r>
              <a:rPr lang="en-IN" sz="1100" b="1" i="0" u="none" strike="noStrike" cap="none">
                <a:solidFill>
                  <a:schemeClr val="dk1"/>
                </a:solidFill>
                <a:latin typeface="Times New Roman"/>
                <a:ea typeface="Times New Roman"/>
                <a:cs typeface="Times New Roman"/>
                <a:sym typeface="Times New Roman"/>
              </a:rPr>
              <a:t> </a:t>
            </a:r>
            <a:endParaRPr sz="1100" b="1" i="0" u="none" strike="noStrike" cap="none">
              <a:solidFill>
                <a:schemeClr val="dk1"/>
              </a:solidFill>
              <a:latin typeface="Calibri"/>
              <a:ea typeface="Calibri"/>
              <a:cs typeface="Calibri"/>
              <a:sym typeface="Calibri"/>
            </a:endParaRPr>
          </a:p>
          <a:p>
            <a:pPr marL="5334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a:t>
            </a:r>
            <a:endParaRPr sz="1000" b="1" i="0" u="none" strike="noStrike" cap="none">
              <a:solidFill>
                <a:schemeClr val="dk1"/>
              </a:solidFill>
              <a:latin typeface="Calibri"/>
              <a:ea typeface="Calibri"/>
              <a:cs typeface="Calibri"/>
              <a:sym typeface="Calibri"/>
            </a:endParaRPr>
          </a:p>
        </p:txBody>
      </p:sp>
      <p:sp>
        <p:nvSpPr>
          <p:cNvPr id="348" name="Google Shape;348;p49"/>
          <p:cNvSpPr txBox="1"/>
          <p:nvPr/>
        </p:nvSpPr>
        <p:spPr>
          <a:xfrm>
            <a:off x="1435361" y="5367260"/>
            <a:ext cx="6419072" cy="155908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IN" sz="1400" b="1" i="1" u="none" strike="noStrike" cap="none">
                <a:solidFill>
                  <a:schemeClr val="dk1"/>
                </a:solidFill>
                <a:latin typeface="Times New Roman"/>
                <a:ea typeface="Times New Roman"/>
                <a:cs typeface="Times New Roman"/>
                <a:sym typeface="Times New Roman"/>
              </a:rPr>
              <a:t>// send the strobe signal</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	IOSET0 |= 1 &lt;&lt; 30; //IOSET0 | 0x40000000;	</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	delay_ms(1);      //nop();</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	IOCLR0 |= 1 &lt;&lt; 30;  </a:t>
            </a:r>
            <a:r>
              <a:rPr lang="en-IN" sz="1400" b="1" i="1" u="none" strike="noStrike" cap="none">
                <a:solidFill>
                  <a:schemeClr val="dk1"/>
                </a:solidFill>
                <a:latin typeface="Times New Roman"/>
                <a:ea typeface="Times New Roman"/>
                <a:cs typeface="Times New Roman"/>
                <a:sym typeface="Times New Roman"/>
              </a:rPr>
              <a:t>//IOCLR0 | 0x40000000;</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	return;</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        }</a:t>
            </a:r>
            <a:endParaRPr sz="1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Times New Roman"/>
              <a:buNone/>
            </a:pPr>
            <a:r>
              <a:rPr lang="en-IN" sz="1800" b="1">
                <a:latin typeface="Times New Roman"/>
                <a:ea typeface="Times New Roman"/>
                <a:cs typeface="Times New Roman"/>
                <a:sym typeface="Times New Roman"/>
              </a:rPr>
              <a:t>Matrix Keyboard Interface: Write an embedded C program to interface 4 X 4 matrix keyboard using lookup table and display the key pressed on the Terminal</a:t>
            </a:r>
            <a:endParaRPr/>
          </a:p>
        </p:txBody>
      </p:sp>
      <p:sp>
        <p:nvSpPr>
          <p:cNvPr id="354" name="Google Shape;354;p50"/>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355" name="Google Shape;355;p50"/>
          <p:cNvPicPr preferRelativeResize="0"/>
          <p:nvPr/>
        </p:nvPicPr>
        <p:blipFill rotWithShape="1">
          <a:blip r:embed="rId3">
            <a:alphaModFix/>
          </a:blip>
          <a:srcRect/>
          <a:stretch/>
        </p:blipFill>
        <p:spPr>
          <a:xfrm>
            <a:off x="1604865" y="1904661"/>
            <a:ext cx="8210939" cy="45287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1"/>
          <p:cNvSpPr txBox="1"/>
          <p:nvPr/>
        </p:nvSpPr>
        <p:spPr>
          <a:xfrm>
            <a:off x="1127452" y="590248"/>
            <a:ext cx="9257520" cy="5817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Embedded Software / Driver for reading matrix keyboard</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Algorithm for reading matrix keyboard / Working method:</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48125"/>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342900" marR="54610" lvl="0" indent="-342900" algn="l"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If no key is pressed, we will have on columns 0-3, ‘1111’ on P1.16 to P1.19, as all the inputs are pulled up by pull up resistors.</a:t>
            </a:r>
            <a:endParaRPr sz="1400" b="0" i="0" u="none" strike="noStrike" cap="none">
              <a:solidFill>
                <a:srgbClr val="000000"/>
              </a:solidFill>
              <a:latin typeface="Arial"/>
              <a:ea typeface="Arial"/>
              <a:cs typeface="Arial"/>
              <a:sym typeface="Arial"/>
            </a:endParaRPr>
          </a:p>
          <a:p>
            <a:pPr marL="342900" marR="54610" lvl="0" indent="-241300" algn="l" rtl="0">
              <a:lnSpc>
                <a:spcPct val="76000"/>
              </a:lnSpc>
              <a:spcBef>
                <a:spcPts val="0"/>
              </a:spcBef>
              <a:spcAft>
                <a:spcPts val="0"/>
              </a:spcAft>
              <a:buClr>
                <a:schemeClr val="dk1"/>
              </a:buClr>
              <a:buSzPts val="1600"/>
              <a:buFont typeface="Noto Sans Symbols"/>
              <a:buNone/>
            </a:pP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312"/>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81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If we press any key, let ‘0’ key be pressed, it will short row0 and col0 lines (P0.16 &amp;</a:t>
            </a:r>
            <a:endParaRPr sz="1400" b="0" i="0" u="none" strike="noStrike" cap="none">
              <a:solidFill>
                <a:srgbClr val="000000"/>
              </a:solidFill>
              <a:latin typeface="Arial"/>
              <a:ea typeface="Arial"/>
              <a:cs typeface="Arial"/>
              <a:sym typeface="Arial"/>
            </a:endParaRPr>
          </a:p>
          <a:p>
            <a:pPr marL="0" marR="0" lvl="0" indent="0" algn="l" rtl="0">
              <a:lnSpc>
                <a:spcPct val="16875"/>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457200" marR="0" lvl="0" indent="0" algn="l" rtl="0">
              <a:lnSpc>
                <a:spcPct val="81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P1.19), so whatever data (0 or 1) available at row0 (P0.16) is available at col0</a:t>
            </a:r>
            <a:endParaRPr sz="1400" b="0" i="0" u="none" strike="noStrike" cap="none">
              <a:solidFill>
                <a:srgbClr val="000000"/>
              </a:solidFill>
              <a:latin typeface="Arial"/>
              <a:ea typeface="Arial"/>
              <a:cs typeface="Arial"/>
              <a:sym typeface="Arial"/>
            </a:endParaRPr>
          </a:p>
          <a:p>
            <a:pPr marL="0" marR="0" lvl="0" indent="0" algn="l" rtl="0">
              <a:lnSpc>
                <a:spcPct val="16562"/>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457200" marR="67310" lvl="0" indent="0" algn="l" rtl="0">
              <a:lnSpc>
                <a:spcPct val="9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(P1.19). Since already columns are pulled high, it is required to apply logic ‘0’ to see change in col0 when the key is pressed.</a:t>
            </a:r>
            <a:endParaRPr sz="1400" b="0" i="0" u="none" strike="noStrike" cap="none">
              <a:solidFill>
                <a:srgbClr val="000000"/>
              </a:solidFill>
              <a:latin typeface="Arial"/>
              <a:ea typeface="Arial"/>
              <a:cs typeface="Arial"/>
              <a:sym typeface="Arial"/>
            </a:endParaRPr>
          </a:p>
          <a:p>
            <a:pPr marL="342900" marR="0" lvl="0" indent="-342900" algn="l" rtl="0">
              <a:lnSpc>
                <a:spcPct val="82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To identify which key is pressed, perform the following steps in the loop,</a:t>
            </a:r>
            <a:endParaRPr sz="1400" b="0" i="0" u="none" strike="noStrike" cap="none">
              <a:solidFill>
                <a:srgbClr val="000000"/>
              </a:solidFill>
              <a:latin typeface="Arial"/>
              <a:ea typeface="Arial"/>
              <a:cs typeface="Arial"/>
              <a:sym typeface="Arial"/>
            </a:endParaRPr>
          </a:p>
          <a:p>
            <a:pPr marL="0" marR="0" lvl="0" indent="0" algn="l" rtl="0">
              <a:lnSpc>
                <a:spcPct val="58437"/>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742950" marR="54610" lvl="1" indent="-285750" algn="just"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Check for a key press in first row by out putting – ‘0111’on row’s, check which column data is changed, if no key press go for next row. If key press found, exit loop with row no and column no.</a:t>
            </a:r>
            <a:endParaRPr sz="1400" b="0" i="0" u="none" strike="noStrike" cap="none">
              <a:solidFill>
                <a:srgbClr val="000000"/>
              </a:solidFill>
              <a:latin typeface="Arial"/>
              <a:ea typeface="Arial"/>
              <a:cs typeface="Arial"/>
              <a:sym typeface="Arial"/>
            </a:endParaRPr>
          </a:p>
          <a:p>
            <a:pPr marL="0" marR="0" lvl="0" indent="0" algn="l" rtl="0">
              <a:lnSpc>
                <a:spcPct val="61874"/>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742950" marR="54610" lvl="1" indent="-285750" algn="just"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Check for a key press in second row by out putting – ‘1011’on row’s, check which column data is changed, if no key press go for next row. If key press found, exit loop with row no and column no.</a:t>
            </a:r>
            <a:endParaRPr sz="1400" b="0" i="0" u="none" strike="noStrike" cap="none">
              <a:solidFill>
                <a:srgbClr val="000000"/>
              </a:solidFill>
              <a:latin typeface="Arial"/>
              <a:ea typeface="Arial"/>
              <a:cs typeface="Arial"/>
              <a:sym typeface="Arial"/>
            </a:endParaRPr>
          </a:p>
          <a:p>
            <a:pPr marL="0" marR="0" lvl="0" indent="0" algn="l" rtl="0">
              <a:lnSpc>
                <a:spcPct val="60937"/>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742950" marR="54610" lvl="1" indent="-285750" algn="just"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Check for a key press in third row by out putting – ‘1101’on row’s, check which column data is changed, if no key press go for next row. If key press found, exit loop with row no and column no.</a:t>
            </a:r>
            <a:endParaRPr sz="1400" b="0" i="0" u="none" strike="noStrike" cap="none">
              <a:solidFill>
                <a:srgbClr val="000000"/>
              </a:solidFill>
              <a:latin typeface="Arial"/>
              <a:ea typeface="Arial"/>
              <a:cs typeface="Arial"/>
              <a:sym typeface="Arial"/>
            </a:endParaRPr>
          </a:p>
          <a:p>
            <a:pPr marL="0" marR="0" lvl="0" indent="0" algn="l" rtl="0">
              <a:lnSpc>
                <a:spcPct val="61874"/>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742950" marR="67310" lvl="1" indent="-285750" algn="just"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Check for a key press in last row by out putting – ‘1110’on row’s, if no key is pressed go for the first row again. If key press found, exit loop with row no and column no.</a:t>
            </a:r>
            <a:endParaRPr sz="1400" b="0" i="0" u="none" strike="noStrike" cap="none">
              <a:solidFill>
                <a:srgbClr val="000000"/>
              </a:solidFill>
              <a:latin typeface="Arial"/>
              <a:ea typeface="Arial"/>
              <a:cs typeface="Arial"/>
              <a:sym typeface="Arial"/>
            </a:endParaRPr>
          </a:p>
          <a:p>
            <a:pPr marL="742950" marR="67310" lvl="1" indent="-184150" algn="just" rtl="0">
              <a:lnSpc>
                <a:spcPct val="76000"/>
              </a:lnSpc>
              <a:spcBef>
                <a:spcPts val="0"/>
              </a:spcBef>
              <a:spcAft>
                <a:spcPts val="0"/>
              </a:spcAft>
              <a:buClr>
                <a:schemeClr val="dk1"/>
              </a:buClr>
              <a:buSzPts val="1600"/>
              <a:buFont typeface="Noto Sans Symbols"/>
              <a:buNone/>
            </a:pPr>
            <a:endParaRPr sz="1600" b="0" i="0" u="none" strike="noStrike" cap="none">
              <a:solidFill>
                <a:schemeClr val="dk1"/>
              </a:solidFill>
              <a:latin typeface="Times New Roman"/>
              <a:ea typeface="Times New Roman"/>
              <a:cs typeface="Times New Roman"/>
              <a:sym typeface="Times New Roman"/>
            </a:endParaRPr>
          </a:p>
          <a:p>
            <a:pPr marL="342900" marR="54610" lvl="0" indent="-342900" algn="just" rtl="0">
              <a:lnSpc>
                <a:spcPct val="76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Once the key press is found, use the row number and column number and use the “look up table” to convert the key position(row no : column no) to corresponding ascii code/key code related to that key. Use appropriate delay for debouncing.</a:t>
            </a:r>
            <a:endParaRPr sz="1400" b="0" i="0" u="none" strike="noStrike" cap="none">
              <a:solidFill>
                <a:srgbClr val="000000"/>
              </a:solidFill>
              <a:latin typeface="Arial"/>
              <a:ea typeface="Arial"/>
              <a:cs typeface="Arial"/>
              <a:sym typeface="Arial"/>
            </a:endParaRPr>
          </a:p>
          <a:p>
            <a:pPr marL="0" marR="54610" lvl="0" indent="0" algn="just" rtl="0">
              <a:lnSpc>
                <a:spcPct val="76000"/>
              </a:lnSpc>
              <a:spcBef>
                <a:spcPts val="0"/>
              </a:spcBef>
              <a:spcAft>
                <a:spcPts val="0"/>
              </a:spcAft>
              <a:buClr>
                <a:srgbClr val="000000"/>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Output the key code on the serial port or it can be used for further processing</a:t>
            </a:r>
            <a:endParaRPr sz="1400" b="0" i="0" u="none" strike="noStrike" cap="none">
              <a:solidFill>
                <a:srgbClr val="000000"/>
              </a:solidFill>
              <a:latin typeface="Arial"/>
              <a:ea typeface="Arial"/>
              <a:cs typeface="Arial"/>
              <a:sym typeface="Arial"/>
            </a:endParaRPr>
          </a:p>
          <a:p>
            <a:pPr marL="0" marR="0" lvl="0" indent="0" algn="l" rtl="0">
              <a:lnSpc>
                <a:spcPct val="59375"/>
              </a:lnSpc>
              <a:spcBef>
                <a:spcPts val="0"/>
              </a:spcBef>
              <a:spcAft>
                <a:spcPts val="0"/>
              </a:spcAft>
              <a:buClr>
                <a:srgbClr val="000000"/>
              </a:buClr>
              <a:buSzPts val="1600"/>
              <a:buFont typeface="Arial"/>
              <a:buNone/>
            </a:pPr>
            <a:r>
              <a:rPr lang="en-IN" sz="1600" b="0" i="0" u="none" strike="noStrike" cap="none" baseline="30000">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77000"/>
              </a:lnSpc>
              <a:spcBef>
                <a:spcPts val="0"/>
              </a:spcBef>
              <a:spcAft>
                <a:spcPts val="0"/>
              </a:spcAft>
              <a:buClr>
                <a:schemeClr val="dk1"/>
              </a:buClr>
              <a:buSzPts val="1600"/>
              <a:buFont typeface="Noto Sans Symbols"/>
              <a:buChar char="⮚"/>
            </a:pPr>
            <a:r>
              <a:rPr lang="en-IN" sz="1600" b="0" i="0" u="none" strike="noStrike" cap="none">
                <a:solidFill>
                  <a:schemeClr val="dk1"/>
                </a:solidFill>
                <a:latin typeface="Times New Roman"/>
                <a:ea typeface="Times New Roman"/>
                <a:cs typeface="Times New Roman"/>
                <a:sym typeface="Times New Roman"/>
              </a:rPr>
              <a:t>Wait for the pressed key release; be in the loop until all the columns data become “1111’</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366" name="Google Shape;366;p5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sp>
        <p:nvSpPr>
          <p:cNvPr id="367" name="Google Shape;367;p52"/>
          <p:cNvSpPr txBox="1"/>
          <p:nvPr/>
        </p:nvSpPr>
        <p:spPr>
          <a:xfrm>
            <a:off x="1295401" y="1238016"/>
            <a:ext cx="10461170" cy="54357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//Matrix 4 x 4 Keyboard</a:t>
            </a:r>
            <a:endParaRPr sz="1200" b="0" i="0" u="none" strike="noStrike" cap="none">
              <a:solidFill>
                <a:schemeClr val="dk1"/>
              </a:solidFill>
              <a:latin typeface="Calibri"/>
              <a:ea typeface="Calibri"/>
              <a:cs typeface="Calibri"/>
              <a:sym typeface="Calibri"/>
            </a:endParaRPr>
          </a:p>
          <a:p>
            <a:pPr marL="0" marR="0" lvl="0" indent="0" algn="l" rtl="0">
              <a:lnSpc>
                <a:spcPct val="25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803910" lvl="0" indent="0" algn="l" rtl="0">
              <a:lnSpc>
                <a:spcPct val="114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//Columns &amp; Rows are pulled to +5v,if dont press key, we receive '1' on columns </a:t>
            </a:r>
            <a:endParaRPr sz="1400" b="0" i="0" u="none" strike="noStrike" cap="none">
              <a:solidFill>
                <a:srgbClr val="000000"/>
              </a:solidFill>
              <a:latin typeface="Arial"/>
              <a:ea typeface="Arial"/>
              <a:cs typeface="Arial"/>
              <a:sym typeface="Arial"/>
            </a:endParaRPr>
          </a:p>
          <a:p>
            <a:pPr marL="0" marR="803910" lvl="0" indent="0" algn="l" rtl="0">
              <a:lnSpc>
                <a:spcPct val="114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//Method: Sending '0' to a selected row, checking for '0' on each column </a:t>
            </a:r>
            <a:endParaRPr sz="1400" b="0" i="0" u="none" strike="noStrike" cap="none">
              <a:solidFill>
                <a:srgbClr val="000000"/>
              </a:solidFill>
              <a:latin typeface="Arial"/>
              <a:ea typeface="Arial"/>
              <a:cs typeface="Arial"/>
              <a:sym typeface="Arial"/>
            </a:endParaRPr>
          </a:p>
          <a:p>
            <a:pPr marL="0" marR="803910" lvl="0" indent="0" algn="l" rtl="0">
              <a:lnSpc>
                <a:spcPct val="114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//ROWS - ROW0-ROW3 -&gt; P0.16,P0.17,P0.18,P0.19</a:t>
            </a:r>
            <a:endParaRPr sz="1200" b="0" i="0" u="none" strike="noStrike" cap="none">
              <a:solidFill>
                <a:schemeClr val="dk1"/>
              </a:solidFill>
              <a:latin typeface="Calibri"/>
              <a:ea typeface="Calibri"/>
              <a:cs typeface="Calibri"/>
              <a:sym typeface="Calibri"/>
            </a:endParaRPr>
          </a:p>
          <a:p>
            <a:pPr marL="0" marR="0" lvl="0" indent="0" algn="l" rtl="0">
              <a:lnSpc>
                <a:spcPct val="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//COLS - COL0-COL3 -&gt; P1.19,P1.18,P1.17,P1.16</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#include &lt;lpc214x.h&gt;</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PLOCK 0x00000400</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LED_OFF (IO0SET = 1U &lt;&lt; 31)</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LED_ON (IO0CLR = 1U &lt;&lt; 31)</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COL0 (IO1PIN &amp; 1 &lt;&lt;19)</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COL1 (IO1PIN &amp; 1 &lt;&lt;18)</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COL2 (IO1PIN &amp; 1 &lt;&lt;17)</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COL3 (IO1PIN &amp; 1 &lt;&lt;16)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unsigned char lookup_table[4][4]={  {'0', '1', '2','3'},</a:t>
            </a:r>
            <a:endParaRPr sz="1800" b="0" i="0" u="none" strike="noStrike" cap="none">
              <a:solidFill>
                <a:schemeClr val="dk1"/>
              </a:solidFill>
              <a:latin typeface="Calibri"/>
              <a:ea typeface="Calibri"/>
              <a:cs typeface="Calibri"/>
              <a:sym typeface="Calibri"/>
            </a:endParaRPr>
          </a:p>
          <a:p>
            <a:pPr marL="0" marR="0" lvl="0" indent="0" algn="l" rtl="0">
              <a:lnSpc>
                <a:spcPct val="13333"/>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Calibri"/>
              <a:ea typeface="Calibri"/>
              <a:cs typeface="Calibri"/>
              <a:sym typeface="Calibri"/>
            </a:endParaRPr>
          </a:p>
          <a:p>
            <a:pPr marL="22860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{'4', '5', '6','7'},</a:t>
            </a:r>
            <a:endParaRPr sz="1800" b="0" i="0" u="none" strike="noStrike" cap="none">
              <a:solidFill>
                <a:schemeClr val="dk1"/>
              </a:solidFill>
              <a:latin typeface="Calibri"/>
              <a:ea typeface="Calibri"/>
              <a:cs typeface="Calibri"/>
              <a:sym typeface="Calibri"/>
            </a:endParaRPr>
          </a:p>
          <a:p>
            <a:pPr marL="0" marR="0" lvl="0" indent="0" algn="l" rtl="0">
              <a:lnSpc>
                <a:spcPct val="12777"/>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Calibri"/>
              <a:ea typeface="Calibri"/>
              <a:cs typeface="Calibri"/>
              <a:sym typeface="Calibri"/>
            </a:endParaRPr>
          </a:p>
          <a:p>
            <a:pPr marL="22860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{'8', '9', 'a','b'},</a:t>
            </a:r>
            <a:endParaRPr sz="1800" b="0" i="0" u="none" strike="noStrike" cap="none">
              <a:solidFill>
                <a:schemeClr val="dk1"/>
              </a:solidFill>
              <a:latin typeface="Calibri"/>
              <a:ea typeface="Calibri"/>
              <a:cs typeface="Calibri"/>
              <a:sym typeface="Calibri"/>
            </a:endParaRPr>
          </a:p>
          <a:p>
            <a:pPr marL="0" marR="0" lvl="0" indent="0" algn="l" rtl="0">
              <a:lnSpc>
                <a:spcPct val="12777"/>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Calibri"/>
              <a:ea typeface="Calibri"/>
              <a:cs typeface="Calibri"/>
              <a:sym typeface="Calibri"/>
            </a:endParaRPr>
          </a:p>
          <a:p>
            <a:pPr marL="22860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 'd', 'e','f'}};</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373" name="Google Shape;373;p5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sp>
        <p:nvSpPr>
          <p:cNvPr id="374" name="Google Shape;374;p53"/>
          <p:cNvSpPr txBox="1"/>
          <p:nvPr/>
        </p:nvSpPr>
        <p:spPr>
          <a:xfrm>
            <a:off x="1646872" y="822458"/>
            <a:ext cx="8203800" cy="5602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int main( )</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8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SystemInit();</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8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uart_init();//initialize UART0 port</a:t>
            </a:r>
            <a:endParaRPr sz="1200" b="0" i="0" u="none" strike="noStrike" cap="none">
              <a:solidFill>
                <a:schemeClr val="dk1"/>
              </a:solidFill>
              <a:latin typeface="Calibri"/>
              <a:ea typeface="Calibri"/>
              <a:cs typeface="Calibri"/>
              <a:sym typeface="Calibri"/>
            </a:endParaRPr>
          </a:p>
          <a:p>
            <a:pPr marL="0" marR="0" lvl="0" indent="0" algn="l" rtl="0">
              <a:lnSpc>
                <a:spcPct val="2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1604010" lvl="0" indent="39370" algn="l" rtl="0">
              <a:lnSpc>
                <a:spcPct val="112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IO0DIR |= 1U &lt;&lt; 31 | 0x00FF0000; // to set P0.16 to P0.23 as o/ps do</a:t>
            </a:r>
            <a:endParaRPr sz="1200" b="0" i="0" u="none" strike="noStrike" cap="none">
              <a:solidFill>
                <a:schemeClr val="dk1"/>
              </a:solidFill>
              <a:latin typeface="Calibri"/>
              <a:ea typeface="Calibri"/>
              <a:cs typeface="Calibri"/>
              <a:sym typeface="Calibri"/>
            </a:endParaRPr>
          </a:p>
          <a:p>
            <a:pPr marL="0" marR="0" lvl="0" indent="0" algn="l" rtl="0">
              <a:lnSpc>
                <a:spcPct val="625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while(1)</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92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1337310" lvl="0" indent="0" algn="l" rtl="0">
              <a:lnSpc>
                <a:spcPct val="115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//check for keypress in row0,make row0 '0',row1=row2=row3='1' </a:t>
            </a:r>
            <a:r>
              <a:rPr lang="en-IN" sz="1800" b="0" i="0" u="none" strike="noStrike" cap="none">
                <a:solidFill>
                  <a:schemeClr val="dk1"/>
                </a:solidFill>
                <a:latin typeface="Times New Roman"/>
                <a:ea typeface="Times New Roman"/>
                <a:cs typeface="Times New Roman"/>
                <a:sym typeface="Times New Roman"/>
              </a:rPr>
              <a:t>rowsel=0;IO0SET = 0X000F0000;IO0CLR = 1 &lt;&lt; 16; if(COL0==0){colsel=0;break;};if(COL1==0){colsel=1;break;}; if(COL2==0){colsel=2;break;};if(COL3==0){colsel=3;break;}; </a:t>
            </a:r>
            <a:r>
              <a:rPr lang="en-IN" sz="1800" b="0" i="1" u="none" strike="noStrike" cap="none">
                <a:solidFill>
                  <a:schemeClr val="dk1"/>
                </a:solidFill>
                <a:latin typeface="Times New Roman"/>
                <a:ea typeface="Times New Roman"/>
                <a:cs typeface="Times New Roman"/>
                <a:sym typeface="Times New Roman"/>
              </a:rPr>
              <a:t>//check for keypress in row1,make row1 '0’</a:t>
            </a:r>
            <a:endParaRPr sz="1400" b="0" i="0" u="none" strike="noStrike" cap="none">
              <a:solidFill>
                <a:srgbClr val="000000"/>
              </a:solidFill>
              <a:latin typeface="Arial"/>
              <a:ea typeface="Arial"/>
              <a:cs typeface="Arial"/>
              <a:sym typeface="Arial"/>
            </a:endParaRPr>
          </a:p>
          <a:p>
            <a:pPr marL="355600" marR="1337310" lvl="0" indent="0" algn="l" rtl="0">
              <a:lnSpc>
                <a:spcPct val="11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rowsel=1;IO0SET = 0X000F0000;IO0CLR = 1 &lt;&lt; 17; if(COL0==0){colsel=0;break;};if(COL1==0){colsel=1;break;}; if(COL2==0){colsel=2;break;};if(COL3==0){colsel=3;break;}; </a:t>
            </a:r>
            <a:endParaRPr sz="1400" b="0" i="0" u="none" strike="noStrike" cap="none">
              <a:solidFill>
                <a:srgbClr val="000000"/>
              </a:solidFill>
              <a:latin typeface="Arial"/>
              <a:ea typeface="Arial"/>
              <a:cs typeface="Arial"/>
              <a:sym typeface="Arial"/>
            </a:endParaRPr>
          </a:p>
          <a:p>
            <a:pPr marL="355600" marR="133731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380" name="Google Shape;380;p5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sp>
        <p:nvSpPr>
          <p:cNvPr id="381" name="Google Shape;381;p54"/>
          <p:cNvSpPr txBox="1"/>
          <p:nvPr/>
        </p:nvSpPr>
        <p:spPr>
          <a:xfrm>
            <a:off x="1371599" y="675718"/>
            <a:ext cx="9731830" cy="5397119"/>
          </a:xfrm>
          <a:prstGeom prst="rect">
            <a:avLst/>
          </a:prstGeom>
          <a:noFill/>
          <a:ln>
            <a:noFill/>
          </a:ln>
        </p:spPr>
        <p:txBody>
          <a:bodyPr spcFirstLastPara="1" wrap="square" lIns="91425" tIns="45700" rIns="91425" bIns="45700" anchor="t" anchorCtr="0">
            <a:spAutoFit/>
          </a:bodyPr>
          <a:lstStyle/>
          <a:p>
            <a:pPr marL="355600" marR="1464310" lvl="0" indent="0" algn="l" rtl="0">
              <a:lnSpc>
                <a:spcPct val="115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//check for keypress in row2,make row2 '0'</a:t>
            </a:r>
            <a:endParaRPr sz="1200" b="0" i="0" u="none" strike="noStrike" cap="none">
              <a:solidFill>
                <a:schemeClr val="dk1"/>
              </a:solidFill>
              <a:latin typeface="Calibri"/>
              <a:ea typeface="Calibri"/>
              <a:cs typeface="Calibri"/>
              <a:sym typeface="Calibri"/>
            </a:endParaRPr>
          </a:p>
          <a:p>
            <a:pPr marL="0" marR="0" lvl="0" indent="0" algn="l" rtl="0">
              <a:lnSpc>
                <a:spcPct val="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1096010" lvl="0" indent="0" algn="l" rtl="0">
              <a:lnSpc>
                <a:spcPct val="11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rowsel=2;IO0SET = 0X000F0000;IO0CLR = 1 &lt;&lt; 18;//make row2 '0' if(COL0==0){colsel=0;break;};if(COL1==0){colsel=1;break;}; if(COL2==0){colsel=2;break;};if(COL3==0){colsel=3;break;}; </a:t>
            </a:r>
            <a:r>
              <a:rPr lang="en-IN" sz="1800" b="0" i="1" u="none" strike="noStrike" cap="none">
                <a:solidFill>
                  <a:schemeClr val="dk1"/>
                </a:solidFill>
                <a:latin typeface="Times New Roman"/>
                <a:ea typeface="Times New Roman"/>
                <a:cs typeface="Times New Roman"/>
                <a:sym typeface="Times New Roman"/>
              </a:rPr>
              <a:t>//check for keypress in row3,make row3 '0'</a:t>
            </a:r>
            <a:endParaRPr sz="1200" b="0" i="0" u="none" strike="noStrike" cap="none">
              <a:solidFill>
                <a:schemeClr val="dk1"/>
              </a:solidFill>
              <a:latin typeface="Calibri"/>
              <a:ea typeface="Calibri"/>
              <a:cs typeface="Calibri"/>
              <a:sym typeface="Calibri"/>
            </a:endParaRPr>
          </a:p>
          <a:p>
            <a:pPr marL="0" marR="0" lvl="0" indent="0" algn="l" rtl="0">
              <a:lnSpc>
                <a:spcPct val="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55600" marR="1096010" lvl="0" indent="0" algn="l" rtl="0">
              <a:lnSpc>
                <a:spcPct val="114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rowsel=3;IO0SET = 0X000F0000;IO0CLR = 1 &lt;&lt; 19;//make row3 '0' if(COL0==0){colsel=0;break;};if(COL1==0){colsel=1;break;}; if(COL2==0){colsel=2;break;};if(COL3==0){colsel=3;break;};</a:t>
            </a:r>
            <a:endParaRPr sz="1200" b="0" i="0" u="none" strike="noStrike" cap="none">
              <a:solidFill>
                <a:schemeClr val="dk1"/>
              </a:solidFill>
              <a:latin typeface="Calibri"/>
              <a:ea typeface="Calibri"/>
              <a:cs typeface="Calibri"/>
              <a:sym typeface="Calibri"/>
            </a:endParaRPr>
          </a:p>
          <a:p>
            <a:pPr marL="0" marR="0" lvl="0" indent="0" algn="l" rtl="0">
              <a:lnSpc>
                <a:spcPct val="2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8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delay_ms(50); </a:t>
            </a:r>
            <a:r>
              <a:rPr lang="en-IN" sz="1800" b="0" i="1" u="none" strike="noStrike" cap="none">
                <a:solidFill>
                  <a:schemeClr val="dk1"/>
                </a:solidFill>
                <a:latin typeface="Times New Roman"/>
                <a:ea typeface="Times New Roman"/>
                <a:cs typeface="Times New Roman"/>
                <a:sym typeface="Times New Roman"/>
              </a:rPr>
              <a:t>//allow for key debouncing</a:t>
            </a:r>
            <a:endParaRPr sz="1200" b="0" i="0" u="none" strike="noStrike" cap="none">
              <a:solidFill>
                <a:schemeClr val="dk1"/>
              </a:solidFill>
              <a:latin typeface="Calibri"/>
              <a:ea typeface="Calibri"/>
              <a:cs typeface="Calibri"/>
              <a:sym typeface="Calibri"/>
            </a:endParaRPr>
          </a:p>
          <a:p>
            <a:pPr marL="0" marR="0" lvl="0" indent="0" algn="l" rtl="0">
              <a:lnSpc>
                <a:spcPct val="2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8900" marR="943610" lvl="0" indent="0" algn="l" rtl="0">
              <a:lnSpc>
                <a:spcPct val="112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while(COL0==0 || COL1==0 || COL2==0 || COL3==0);//wait for key release delay_ms(50); </a:t>
            </a:r>
            <a:r>
              <a:rPr lang="en-IN" sz="1800" b="0" i="1" u="none" strike="noStrike" cap="none">
                <a:solidFill>
                  <a:schemeClr val="dk1"/>
                </a:solidFill>
                <a:latin typeface="Times New Roman"/>
                <a:ea typeface="Times New Roman"/>
                <a:cs typeface="Times New Roman"/>
                <a:sym typeface="Times New Roman"/>
              </a:rPr>
              <a:t>//allow for key debouncing</a:t>
            </a:r>
            <a:endParaRPr sz="1200" b="0" i="0" u="none" strike="noStrike" cap="none">
              <a:solidFill>
                <a:schemeClr val="dk1"/>
              </a:solidFill>
              <a:latin typeface="Calibri"/>
              <a:ea typeface="Calibri"/>
              <a:cs typeface="Calibri"/>
              <a:sym typeface="Calibri"/>
            </a:endParaRPr>
          </a:p>
          <a:p>
            <a:pPr marL="0" marR="0" lvl="0" indent="0" algn="l" rtl="0">
              <a:lnSpc>
                <a:spcPct val="625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8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IO0SET = 0X000F0000; //disable all the rows</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8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U0THR = lookup_table[rowsel][colsel];  </a:t>
            </a:r>
            <a:r>
              <a:rPr lang="en-IN" sz="1800" b="0" i="1" u="none" strike="noStrike" cap="none">
                <a:solidFill>
                  <a:schemeClr val="dk1"/>
                </a:solidFill>
                <a:latin typeface="Times New Roman"/>
                <a:ea typeface="Times New Roman"/>
                <a:cs typeface="Times New Roman"/>
                <a:sym typeface="Times New Roman"/>
              </a:rPr>
              <a:t>//send to serial port(check on the terminal)</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8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8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while(1);</a:t>
            </a:r>
            <a:endParaRPr sz="1200" b="0" i="0" u="none" strike="noStrike" cap="none">
              <a:solidFill>
                <a:schemeClr val="dk1"/>
              </a:solidFill>
              <a:latin typeface="Calibri"/>
              <a:ea typeface="Calibri"/>
              <a:cs typeface="Calibri"/>
              <a:sym typeface="Calibri"/>
            </a:endParaRPr>
          </a:p>
          <a:p>
            <a:pPr marL="0" marR="0" lvl="0" indent="0" algn="l" rtl="0">
              <a:lnSpc>
                <a:spcPct val="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1295401" y="534263"/>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000"/>
              <a:buFont typeface="Times New Roman"/>
              <a:buNone/>
            </a:pPr>
            <a:r>
              <a:rPr lang="en-IN" sz="2000" b="1">
                <a:latin typeface="Times New Roman"/>
                <a:ea typeface="Times New Roman"/>
                <a:cs typeface="Times New Roman"/>
                <a:sym typeface="Times New Roman"/>
              </a:rPr>
              <a:t>DAC Interface : Write an Embedded C program to generate  sine, full rectified sine, Triangular, Sawtooth and Square waveforms  using  DAC module</a:t>
            </a:r>
            <a:endParaRPr sz="4800"/>
          </a:p>
        </p:txBody>
      </p:sp>
      <p:sp>
        <p:nvSpPr>
          <p:cNvPr id="387" name="Google Shape;387;p55"/>
          <p:cNvSpPr txBox="1">
            <a:spLocks noGrp="1"/>
          </p:cNvSpPr>
          <p:nvPr>
            <p:ph type="body" idx="1"/>
          </p:nvPr>
        </p:nvSpPr>
        <p:spPr>
          <a:xfrm>
            <a:off x="1295401" y="2491273"/>
            <a:ext cx="4800598" cy="3384595"/>
          </a:xfrm>
          <a:prstGeom prst="rect">
            <a:avLst/>
          </a:prstGeom>
          <a:noFill/>
          <a:ln>
            <a:noFill/>
          </a:ln>
        </p:spPr>
        <p:txBody>
          <a:bodyPr spcFirstLastPara="1" wrap="square" lIns="91425" tIns="45700" rIns="91425" bIns="45700" anchor="t" anchorCtr="0">
            <a:normAutofit/>
          </a:bodyPr>
          <a:lstStyle/>
          <a:p>
            <a:pPr marL="285750" marR="113029" lvl="0" indent="-285750" algn="l" rtl="0">
              <a:lnSpc>
                <a:spcPct val="98000"/>
              </a:lnSpc>
              <a:spcBef>
                <a:spcPts val="0"/>
              </a:spcBef>
              <a:spcAft>
                <a:spcPts val="0"/>
              </a:spcAft>
              <a:buSzPts val="2070"/>
              <a:buFont typeface="Noto Sans Symbols"/>
              <a:buChar char="⮚"/>
            </a:pPr>
            <a:r>
              <a:rPr lang="en-IN" sz="1800">
                <a:latin typeface="Times New Roman"/>
                <a:ea typeface="Times New Roman"/>
                <a:cs typeface="Times New Roman"/>
                <a:sym typeface="Times New Roman"/>
              </a:rPr>
              <a:t>DAC module of  LPC 2148  is 10 bit Digital to Analog converter used to convert 10 bit Digital data to corresponding Analog  voltage.</a:t>
            </a:r>
            <a:endParaRPr/>
          </a:p>
          <a:p>
            <a:pPr marL="285750" marR="113029" lvl="0" indent="-154305" algn="l" rtl="0">
              <a:lnSpc>
                <a:spcPct val="100000"/>
              </a:lnSpc>
              <a:spcBef>
                <a:spcPts val="1260"/>
              </a:spcBef>
              <a:spcAft>
                <a:spcPts val="0"/>
              </a:spcAft>
              <a:buSzPts val="2070"/>
              <a:buFont typeface="Noto Sans Symbols"/>
              <a:buNone/>
            </a:pPr>
            <a:endParaRPr sz="1800">
              <a:latin typeface="Times New Roman"/>
              <a:ea typeface="Times New Roman"/>
              <a:cs typeface="Times New Roman"/>
              <a:sym typeface="Times New Roman"/>
            </a:endParaRPr>
          </a:p>
          <a:p>
            <a:pPr marL="285750" lvl="0" indent="-285750" algn="l" rtl="0">
              <a:lnSpc>
                <a:spcPct val="100000"/>
              </a:lnSpc>
              <a:spcBef>
                <a:spcPts val="110"/>
              </a:spcBef>
              <a:spcAft>
                <a:spcPts val="0"/>
              </a:spcAft>
              <a:buSzPts val="2070"/>
              <a:buFont typeface="Noto Sans Symbols"/>
              <a:buChar char="⮚"/>
            </a:pPr>
            <a:r>
              <a:rPr lang="en-IN" sz="1800">
                <a:latin typeface="Times New Roman"/>
                <a:ea typeface="Times New Roman"/>
                <a:cs typeface="Times New Roman"/>
                <a:sym typeface="Times New Roman"/>
              </a:rPr>
              <a:t>Digital I/P : </a:t>
            </a:r>
            <a:r>
              <a:rPr lang="en-IN" sz="1800" b="1">
                <a:latin typeface="Times New Roman"/>
                <a:ea typeface="Times New Roman"/>
                <a:cs typeface="Times New Roman"/>
                <a:sym typeface="Times New Roman"/>
              </a:rPr>
              <a:t>000 to 3FF (0 to 1023)</a:t>
            </a:r>
            <a:r>
              <a:rPr lang="en-IN" sz="1800">
                <a:latin typeface="Times New Roman"/>
                <a:ea typeface="Times New Roman"/>
                <a:cs typeface="Times New Roman"/>
                <a:sym typeface="Times New Roman"/>
              </a:rPr>
              <a:t>, corresponding Analog O/P : </a:t>
            </a:r>
            <a:r>
              <a:rPr lang="en-IN" sz="1800" b="1">
                <a:latin typeface="Times New Roman"/>
                <a:ea typeface="Times New Roman"/>
                <a:cs typeface="Times New Roman"/>
                <a:sym typeface="Times New Roman"/>
              </a:rPr>
              <a:t>0V to 3.3V</a:t>
            </a:r>
            <a:endParaRPr/>
          </a:p>
          <a:p>
            <a:pPr marL="285750" lvl="0" indent="-154305" algn="l" rtl="0">
              <a:lnSpc>
                <a:spcPct val="81388"/>
              </a:lnSpc>
              <a:spcBef>
                <a:spcPts val="110"/>
              </a:spcBef>
              <a:spcAft>
                <a:spcPts val="0"/>
              </a:spcAft>
              <a:buSzPts val="2070"/>
              <a:buFont typeface="Noto Sans Symbols"/>
              <a:buNone/>
            </a:pPr>
            <a:endParaRPr sz="1800">
              <a:latin typeface="Times New Roman"/>
              <a:ea typeface="Times New Roman"/>
              <a:cs typeface="Times New Roman"/>
              <a:sym typeface="Times New Roman"/>
            </a:endParaRPr>
          </a:p>
          <a:p>
            <a:pPr marL="285750" lvl="0" indent="-285750" algn="l" rtl="0">
              <a:lnSpc>
                <a:spcPct val="81388"/>
              </a:lnSpc>
              <a:spcBef>
                <a:spcPts val="460"/>
              </a:spcBef>
              <a:spcAft>
                <a:spcPts val="0"/>
              </a:spcAft>
              <a:buSzPts val="2070"/>
              <a:buFont typeface="Noto Sans Symbols"/>
              <a:buChar char="⮚"/>
            </a:pPr>
            <a:r>
              <a:rPr lang="en-IN" sz="1800">
                <a:latin typeface="Times New Roman"/>
                <a:ea typeface="Times New Roman"/>
                <a:cs typeface="Times New Roman"/>
                <a:sym typeface="Times New Roman"/>
              </a:rPr>
              <a:t>Resolution = (3.3/1024)	≈ </a:t>
            </a:r>
            <a:r>
              <a:rPr lang="en-IN" sz="1800" b="1">
                <a:latin typeface="Times New Roman"/>
                <a:ea typeface="Times New Roman"/>
                <a:cs typeface="Times New Roman"/>
                <a:sym typeface="Times New Roman"/>
              </a:rPr>
              <a:t>3.2mili volts</a:t>
            </a:r>
            <a:endParaRPr sz="1800">
              <a:latin typeface="Times New Roman"/>
              <a:ea typeface="Times New Roman"/>
              <a:cs typeface="Times New Roman"/>
              <a:sym typeface="Times New Roman"/>
            </a:endParaRPr>
          </a:p>
          <a:p>
            <a:pPr marL="285750" lvl="0" indent="-110490" algn="l" rtl="0">
              <a:lnSpc>
                <a:spcPct val="100000"/>
              </a:lnSpc>
              <a:spcBef>
                <a:spcPts val="580"/>
              </a:spcBef>
              <a:spcAft>
                <a:spcPts val="0"/>
              </a:spcAft>
              <a:buSzPts val="2760"/>
              <a:buNone/>
            </a:pPr>
            <a:endParaRPr/>
          </a:p>
        </p:txBody>
      </p:sp>
      <p:pic>
        <p:nvPicPr>
          <p:cNvPr id="388" name="Google Shape;388;p55"/>
          <p:cNvPicPr preferRelativeResize="0"/>
          <p:nvPr/>
        </p:nvPicPr>
        <p:blipFill rotWithShape="1">
          <a:blip r:embed="rId3">
            <a:alphaModFix/>
          </a:blip>
          <a:srcRect/>
          <a:stretch/>
        </p:blipFill>
        <p:spPr>
          <a:xfrm>
            <a:off x="6095999" y="2114900"/>
            <a:ext cx="5442585" cy="36918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6"/>
          <p:cNvPicPr preferRelativeResize="0"/>
          <p:nvPr/>
        </p:nvPicPr>
        <p:blipFill rotWithShape="1">
          <a:blip r:embed="rId3">
            <a:alphaModFix/>
          </a:blip>
          <a:srcRect/>
          <a:stretch/>
        </p:blipFill>
        <p:spPr>
          <a:xfrm>
            <a:off x="2886334" y="536187"/>
            <a:ext cx="6173689" cy="5785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p:nvPr/>
        </p:nvSpPr>
        <p:spPr>
          <a:xfrm>
            <a:off x="1425250" y="617480"/>
            <a:ext cx="918365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sng" strike="noStrike" cap="none">
                <a:solidFill>
                  <a:schemeClr val="dk1"/>
                </a:solidFill>
                <a:latin typeface="Times New Roman"/>
                <a:ea typeface="Times New Roman"/>
                <a:cs typeface="Times New Roman"/>
                <a:sym typeface="Times New Roman"/>
              </a:rPr>
              <a:t>Look up Table Creation</a:t>
            </a:r>
            <a:r>
              <a:rPr lang="en-IN" sz="1800" b="0" i="0" u="none" strike="noStrike" cap="none">
                <a:solidFill>
                  <a:schemeClr val="dk1"/>
                </a:solidFill>
                <a:latin typeface="Times New Roman"/>
                <a:ea typeface="Times New Roman"/>
                <a:cs typeface="Times New Roman"/>
                <a:sym typeface="Times New Roman"/>
              </a:rPr>
              <a:t>: Look up tables are used extensively in embedded systems, to store precomputed digital values, corresponding to analog voltages and used to generate different waveforms using DAC Module. </a:t>
            </a:r>
            <a:endParaRPr sz="1800" b="0" i="0" u="none" strike="noStrike" cap="none">
              <a:solidFill>
                <a:schemeClr val="dk1"/>
              </a:solidFill>
              <a:latin typeface="Garamond"/>
              <a:ea typeface="Garamond"/>
              <a:cs typeface="Garamond"/>
              <a:sym typeface="Garamond"/>
            </a:endParaRPr>
          </a:p>
        </p:txBody>
      </p:sp>
      <p:pic>
        <p:nvPicPr>
          <p:cNvPr id="399" name="Google Shape;399;p57"/>
          <p:cNvPicPr preferRelativeResize="0"/>
          <p:nvPr/>
        </p:nvPicPr>
        <p:blipFill rotWithShape="1">
          <a:blip r:embed="rId3">
            <a:alphaModFix/>
          </a:blip>
          <a:srcRect/>
          <a:stretch/>
        </p:blipFill>
        <p:spPr>
          <a:xfrm>
            <a:off x="2202168" y="1540810"/>
            <a:ext cx="7629817" cy="2481449"/>
          </a:xfrm>
          <a:prstGeom prst="rect">
            <a:avLst/>
          </a:prstGeom>
          <a:noFill/>
          <a:ln>
            <a:noFill/>
          </a:ln>
        </p:spPr>
      </p:pic>
      <p:sp>
        <p:nvSpPr>
          <p:cNvPr id="400" name="Google Shape;400;p57"/>
          <p:cNvSpPr txBox="1"/>
          <p:nvPr/>
        </p:nvSpPr>
        <p:spPr>
          <a:xfrm>
            <a:off x="1546548" y="4128903"/>
            <a:ext cx="10014081" cy="2627835"/>
          </a:xfrm>
          <a:prstGeom prst="rect">
            <a:avLst/>
          </a:prstGeom>
          <a:noFill/>
          <a:ln>
            <a:noFill/>
          </a:ln>
        </p:spPr>
        <p:txBody>
          <a:bodyPr spcFirstLastPara="1" wrap="square" lIns="91425" tIns="45700" rIns="91425" bIns="45700" anchor="t" anchorCtr="0">
            <a:spAutoFit/>
          </a:bodyPr>
          <a:lstStyle/>
          <a:p>
            <a:pPr marL="0" marR="60960" lvl="0" indent="0" algn="l" rtl="0">
              <a:lnSpc>
                <a:spcPct val="103000"/>
              </a:lnSpc>
              <a:spcBef>
                <a:spcPts val="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Formula for calculation of the sine table entries: 512 + 511 x Sin Ѳ   </a:t>
            </a:r>
            <a:endParaRPr sz="1400" b="1" i="0" u="none" strike="noStrike" cap="none">
              <a:solidFill>
                <a:schemeClr val="dk1"/>
              </a:solidFill>
              <a:latin typeface="Times New Roman"/>
              <a:ea typeface="Times New Roman"/>
              <a:cs typeface="Times New Roman"/>
              <a:sym typeface="Times New Roman"/>
            </a:endParaRPr>
          </a:p>
          <a:p>
            <a:pPr marL="0" marR="60960" lvl="0" indent="0" algn="l" rtl="0">
              <a:lnSpc>
                <a:spcPct val="103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(512 Corresponds to 1FFh,  i.e. 3.3/2 V, 511 x SIN 90 gives 511, so 512 + 511 = 1023 (for 3.3V). Calculate the digital values to be outputted to DAC for angles in the steps of 6</a:t>
            </a:r>
            <a:r>
              <a:rPr lang="en-IN" sz="1400" b="1" i="0" u="none" strike="noStrike" cap="none" baseline="30000">
                <a:solidFill>
                  <a:schemeClr val="dk1"/>
                </a:solidFill>
                <a:latin typeface="Times New Roman"/>
                <a:ea typeface="Times New Roman"/>
                <a:cs typeface="Times New Roman"/>
                <a:sym typeface="Times New Roman"/>
              </a:rPr>
              <a:t>o</a:t>
            </a:r>
            <a:r>
              <a:rPr lang="en-IN" sz="1400" b="1" i="0" u="none" strike="noStrike" cap="none">
                <a:solidFill>
                  <a:schemeClr val="dk1"/>
                </a:solidFill>
                <a:latin typeface="Times New Roman"/>
                <a:ea typeface="Times New Roman"/>
                <a:cs typeface="Times New Roman"/>
                <a:sym typeface="Times New Roman"/>
              </a:rPr>
              <a:t>,</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60000"/>
              </a:lnSpc>
              <a:spcBef>
                <a:spcPts val="255"/>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0= 0	511 x sin 48 = 380</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85357"/>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6= 53	511 x sin 54 = 413</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12  = 106	511 x sin 60 = 442</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18  = 158	511 x sin 66 = 467</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24  = 208	511 x sin 72 = 486</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30  = 256	511 x sin 78 = 503</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36  = 300	511 x sin 84 = 510</a:t>
            </a:r>
            <a:endParaRPr sz="1400" b="1" i="0" u="none" strike="noStrike" cap="none">
              <a:solidFill>
                <a:schemeClr val="dk1"/>
              </a:solidFill>
              <a:latin typeface="Times New Roman"/>
              <a:ea typeface="Times New Roman"/>
              <a:cs typeface="Times New Roman"/>
              <a:sym typeface="Times New Roman"/>
            </a:endParaRPr>
          </a:p>
          <a:p>
            <a:pPr marL="749300" marR="60960" lvl="0" indent="0" algn="l" rtl="0">
              <a:lnSpc>
                <a:spcPct val="100000"/>
              </a:lnSpc>
              <a:spcBef>
                <a:spcPts val="100"/>
              </a:spcBef>
              <a:spcAft>
                <a:spcPts val="0"/>
              </a:spcAft>
              <a:buClr>
                <a:srgbClr val="000000"/>
              </a:buClr>
              <a:buSzPts val="1400"/>
              <a:buFont typeface="Arial"/>
              <a:buNone/>
            </a:pPr>
            <a:r>
              <a:rPr lang="en-IN" sz="1400" b="1" i="0" u="none" strike="noStrike" cap="none">
                <a:solidFill>
                  <a:schemeClr val="dk1"/>
                </a:solidFill>
                <a:latin typeface="Times New Roman"/>
                <a:ea typeface="Times New Roman"/>
                <a:cs typeface="Times New Roman"/>
                <a:sym typeface="Times New Roman"/>
              </a:rPr>
              <a:t>511 x sin 42  = 342	511 x sin 90 = 511</a:t>
            </a:r>
            <a:endParaRPr sz="1800" b="1" i="0" u="none" strike="noStrike" cap="none">
              <a:solidFill>
                <a:schemeClr val="dk1"/>
              </a:solidFill>
              <a:latin typeface="Times New Roman"/>
              <a:ea typeface="Times New Roman"/>
              <a:cs typeface="Times New Roman"/>
              <a:sym typeface="Times New Roman"/>
            </a:endParaRPr>
          </a:p>
        </p:txBody>
      </p:sp>
      <p:pic>
        <p:nvPicPr>
          <p:cNvPr id="401" name="Google Shape;401;p57"/>
          <p:cNvPicPr preferRelativeResize="0"/>
          <p:nvPr/>
        </p:nvPicPr>
        <p:blipFill rotWithShape="1">
          <a:blip r:embed="rId4">
            <a:alphaModFix/>
          </a:blip>
          <a:srcRect/>
          <a:stretch/>
        </p:blipFill>
        <p:spPr>
          <a:xfrm>
            <a:off x="7083462" y="4708058"/>
            <a:ext cx="4715824" cy="1976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838200" y="365126"/>
            <a:ext cx="6010469" cy="43730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262626"/>
              </a:buClr>
              <a:buSzPct val="100000"/>
              <a:buFont typeface="Times New Roman"/>
              <a:buNone/>
            </a:pPr>
            <a:r>
              <a:rPr lang="en-IN" sz="4400" b="1" u="sng">
                <a:latin typeface="Times New Roman"/>
                <a:ea typeface="Times New Roman"/>
                <a:cs typeface="Times New Roman"/>
                <a:sym typeface="Times New Roman"/>
              </a:rPr>
              <a:t>Internal Buses</a:t>
            </a:r>
            <a:r>
              <a:rPr lang="en-IN" sz="4400" b="1">
                <a:latin typeface="Times New Roman"/>
                <a:ea typeface="Times New Roman"/>
                <a:cs typeface="Times New Roman"/>
                <a:sym typeface="Times New Roman"/>
              </a:rPr>
              <a:t> </a:t>
            </a:r>
            <a:r>
              <a:rPr lang="en-IN" sz="4400">
                <a:latin typeface="Times New Roman"/>
                <a:ea typeface="Times New Roman"/>
                <a:cs typeface="Times New Roman"/>
                <a:sym typeface="Times New Roman"/>
              </a:rPr>
              <a:t>:</a:t>
            </a:r>
            <a:br>
              <a:rPr lang="en-IN" sz="4400">
                <a:latin typeface="Calibri"/>
                <a:ea typeface="Calibri"/>
                <a:cs typeface="Calibri"/>
                <a:sym typeface="Calibri"/>
              </a:rPr>
            </a:br>
            <a:endParaRPr/>
          </a:p>
        </p:txBody>
      </p:sp>
      <p:sp>
        <p:nvSpPr>
          <p:cNvPr id="171" name="Google Shape;171;p22"/>
          <p:cNvSpPr txBox="1">
            <a:spLocks noGrp="1"/>
          </p:cNvSpPr>
          <p:nvPr>
            <p:ph type="body" idx="1"/>
          </p:nvPr>
        </p:nvSpPr>
        <p:spPr>
          <a:xfrm>
            <a:off x="838200" y="914400"/>
            <a:ext cx="10515600" cy="5262563"/>
          </a:xfrm>
          <a:prstGeom prst="rect">
            <a:avLst/>
          </a:prstGeom>
          <a:noFill/>
          <a:ln>
            <a:noFill/>
          </a:ln>
        </p:spPr>
        <p:txBody>
          <a:bodyPr spcFirstLastPara="1" wrap="square" lIns="91425" tIns="45700" rIns="91425" bIns="45700" anchor="t" anchorCtr="0">
            <a:normAutofit/>
          </a:bodyPr>
          <a:lstStyle/>
          <a:p>
            <a:pPr marL="0" marR="194310" lvl="0" indent="0" algn="l" rtl="0">
              <a:lnSpc>
                <a:spcPct val="97000"/>
              </a:lnSpc>
              <a:spcBef>
                <a:spcPts val="0"/>
              </a:spcBef>
              <a:spcAft>
                <a:spcPts val="0"/>
              </a:spcAft>
              <a:buSzPts val="2070"/>
              <a:buNone/>
            </a:pPr>
            <a:r>
              <a:rPr lang="en-IN" sz="1800" b="1">
                <a:latin typeface="Times New Roman"/>
                <a:ea typeface="Times New Roman"/>
                <a:cs typeface="Times New Roman"/>
                <a:sym typeface="Times New Roman"/>
              </a:rPr>
              <a:t>AMBA </a:t>
            </a:r>
            <a:r>
              <a:rPr lang="en-IN" sz="1800">
                <a:latin typeface="Times New Roman"/>
                <a:ea typeface="Times New Roman"/>
                <a:cs typeface="Times New Roman"/>
                <a:sym typeface="Times New Roman"/>
              </a:rPr>
              <a:t>- Advanced Microcontroller Bus Architecture, is a standard defined by ARM</a:t>
            </a:r>
            <a:r>
              <a:rPr lang="en-IN" sz="1800" b="1">
                <a:latin typeface="Times New Roman"/>
                <a:ea typeface="Times New Roman"/>
                <a:cs typeface="Times New Roman"/>
                <a:sym typeface="Times New Roman"/>
              </a:rPr>
              <a:t> </a:t>
            </a:r>
            <a:r>
              <a:rPr lang="en-IN" sz="1800">
                <a:latin typeface="Times New Roman"/>
                <a:ea typeface="Times New Roman"/>
                <a:cs typeface="Times New Roman"/>
                <a:sym typeface="Times New Roman"/>
              </a:rPr>
              <a:t>for on-chip buses in its SoC (System On Chip ) designs.</a:t>
            </a:r>
            <a:endParaRPr sz="1800">
              <a:latin typeface="Calibri"/>
              <a:ea typeface="Calibri"/>
              <a:cs typeface="Calibri"/>
              <a:sym typeface="Calibri"/>
            </a:endParaRPr>
          </a:p>
          <a:p>
            <a:pPr marL="0" lvl="0" indent="0" algn="l" rtl="0">
              <a:lnSpc>
                <a:spcPct val="77222"/>
              </a:lnSpc>
              <a:spcBef>
                <a:spcPts val="3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0" lvl="0" indent="0" algn="l" rtl="0">
              <a:lnSpc>
                <a:spcPct val="100000"/>
              </a:lnSpc>
              <a:spcBef>
                <a:spcPts val="960"/>
              </a:spcBef>
              <a:spcAft>
                <a:spcPts val="0"/>
              </a:spcAft>
              <a:buSzPts val="2070"/>
              <a:buNone/>
            </a:pPr>
            <a:r>
              <a:rPr lang="en-IN" sz="1800">
                <a:latin typeface="Times New Roman"/>
                <a:ea typeface="Times New Roman"/>
                <a:cs typeface="Times New Roman"/>
                <a:sym typeface="Times New Roman"/>
              </a:rPr>
              <a:t>It defines three buses with different protocols and speed,</a:t>
            </a:r>
            <a:endParaRPr sz="1800">
              <a:latin typeface="Calibri"/>
              <a:ea typeface="Calibri"/>
              <a:cs typeface="Calibri"/>
              <a:sym typeface="Calibri"/>
            </a:endParaRPr>
          </a:p>
          <a:p>
            <a:pPr marL="0" lvl="0" indent="0" algn="l" rtl="0">
              <a:lnSpc>
                <a:spcPct val="80000"/>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342900" marR="219709" lvl="0" indent="-342900" algn="l" rtl="0">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Local bus – the fastest bus, which connects the processor core with the memory, as the memory accesses have to be very fast. Connected to Flash memory &amp; SRAM using Memory controllers. Fast GPIO block is also connected to this bus</a:t>
            </a:r>
            <a:endParaRPr/>
          </a:p>
          <a:p>
            <a:pPr marL="342900" marR="219709" lvl="0" indent="-342900" algn="l" rtl="0">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AHB (Advanced High Performance) bus – AHB Bridge is used to interface local bus with AHB bus, VIC (Vectored Interrupt Controller) is connected to this bus.</a:t>
            </a:r>
            <a:endParaRPr/>
          </a:p>
          <a:p>
            <a:pPr marL="342900" marR="219709" lvl="0" indent="-342900" algn="l" rtl="0">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VLSI Peripheral Bus (VPB bus) – there is a bridge which communicates between the low speed VPB bus and the higher speed AHB bus, this bus is used to connect to all the on chip peripherals.</a:t>
            </a:r>
            <a:endParaRPr sz="1800">
              <a:latin typeface="Calibri"/>
              <a:ea typeface="Calibri"/>
              <a:cs typeface="Calibri"/>
              <a:sym typeface="Calibri"/>
            </a:endParaRPr>
          </a:p>
          <a:p>
            <a:pPr marL="0" lvl="0" indent="0" algn="l" rtl="0">
              <a:lnSpc>
                <a:spcPct val="80555"/>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0" marR="3810" lvl="0" indent="0" algn="just" rtl="0">
              <a:lnSpc>
                <a:spcPct val="98000"/>
              </a:lnSpc>
              <a:spcBef>
                <a:spcPts val="960"/>
              </a:spcBef>
              <a:spcAft>
                <a:spcPts val="0"/>
              </a:spcAft>
              <a:buSzPts val="2070"/>
              <a:buNone/>
            </a:pPr>
            <a:r>
              <a:rPr lang="en-IN" sz="1800">
                <a:latin typeface="Times New Roman"/>
                <a:ea typeface="Times New Roman"/>
                <a:cs typeface="Times New Roman"/>
                <a:sym typeface="Times New Roman"/>
              </a:rPr>
              <a:t>VPB Bus and Divider – VPB divider has a register, programming of this register reduces the processor clock frequency (CCLK) to generate lower speed Peripheral clock (PCLK) used by the peripherals. On reset, PCLK is ¼ of CCLK.</a:t>
            </a:r>
            <a:endParaRPr sz="1800">
              <a:latin typeface="Calibri"/>
              <a:ea typeface="Calibri"/>
              <a:cs typeface="Calibri"/>
              <a:sym typeface="Calibri"/>
            </a:endParaRPr>
          </a:p>
          <a:p>
            <a:pPr marL="342900" marR="219709" lvl="0" indent="-211455" algn="l" rtl="0">
              <a:lnSpc>
                <a:spcPct val="98000"/>
              </a:lnSpc>
              <a:spcBef>
                <a:spcPts val="360"/>
              </a:spcBef>
              <a:spcAft>
                <a:spcPts val="0"/>
              </a:spcAft>
              <a:buSzPts val="2070"/>
              <a:buFont typeface="Garamond"/>
              <a:buNone/>
            </a:pPr>
            <a:endParaRPr sz="1800">
              <a:latin typeface="Calibri"/>
              <a:ea typeface="Calibri"/>
              <a:cs typeface="Calibri"/>
              <a:sym typeface="Calibri"/>
            </a:endParaRPr>
          </a:p>
          <a:p>
            <a:pPr marL="285750" lvl="0" indent="-110490" algn="l" rtl="0">
              <a:lnSpc>
                <a:spcPct val="100000"/>
              </a:lnSpc>
              <a:spcBef>
                <a:spcPts val="1080"/>
              </a:spcBef>
              <a:spcAft>
                <a:spcPts val="0"/>
              </a:spcAft>
              <a:buSzPts val="276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407" name="Google Shape;407;p5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408" name="Google Shape;408;p58"/>
          <p:cNvPicPr preferRelativeResize="0"/>
          <p:nvPr/>
        </p:nvPicPr>
        <p:blipFill rotWithShape="1">
          <a:blip r:embed="rId3">
            <a:alphaModFix/>
          </a:blip>
          <a:srcRect/>
          <a:stretch/>
        </p:blipFill>
        <p:spPr>
          <a:xfrm>
            <a:off x="1687448" y="487425"/>
            <a:ext cx="8817104" cy="5883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414" name="Google Shape;414;p59"/>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415" name="Google Shape;415;p59"/>
          <p:cNvPicPr preferRelativeResize="0"/>
          <p:nvPr/>
        </p:nvPicPr>
        <p:blipFill rotWithShape="1">
          <a:blip r:embed="rId3">
            <a:alphaModFix/>
          </a:blip>
          <a:srcRect/>
          <a:stretch/>
        </p:blipFill>
        <p:spPr>
          <a:xfrm>
            <a:off x="1390480" y="1105335"/>
            <a:ext cx="3924640" cy="4770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0"/>
          <p:cNvSpPr txBox="1"/>
          <p:nvPr/>
        </p:nvSpPr>
        <p:spPr>
          <a:xfrm>
            <a:off x="1922107" y="1006478"/>
            <a:ext cx="7725746" cy="484504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//DAC: LAB PROGRAM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25"/>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#include &lt;lpc214x.h&gt;</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#include &lt;stdio.h&gt;</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PLOCK 0x00000400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LED_OFF (IO0SET = 1U &lt;&lt; 31)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LED_ON  (IO0CLR = 1U &lt;&lt; 31)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SW2 (IO0PIN &amp; (1 &lt;&lt; 14))</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SW3 (IO0PIN &amp; (1 &lt;&lt; 15))</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SW4 (IO1PIN &amp; (1 &lt;&lt; 18))</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SW5 (IO1PIN &amp; (1 &lt;&lt; 19))</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SW6 (IO1PIN &amp; (1 &lt;&lt; 20))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void SystemInit(void);</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delay_ms(unsigned int j);//millisecond delay</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p:nvPr/>
        </p:nvSpPr>
        <p:spPr>
          <a:xfrm>
            <a:off x="1352938" y="885429"/>
            <a:ext cx="8241263" cy="434426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short int sine_table[ ] = {512+0,512+53,512+106,512+158,512+208,512+256,512+300,512+342,512+380,512+413,512+442,512+467,512+486,512+503,512+510,512+511,   512+510,512+503,512+486,512+467,512+442,512+413,512+380,512+342,512+300,512+256,512+208,512+158,512+106,512+53,512+0,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512-53,512-106,512-158,512-208,512-256,512-300,512-342,512-380,512-413,512-442,512-467,512-486,512-503,512-510,512-511,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512-510,512-503,512-486,512-467,512-442,512-413,512-380,512-342,512-300,512-256,512-208,512-158,512-106,512-53};</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short int sine_rect_table[ ]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{512+0,512+53,512+106,512+158,512+208,512+256,512+300,512+342,512+380,512+413,512+442,512+467,512+486,512+503,512+510,512+511,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512+510,512+503,512+486,512+467,512+442,512+413,512+380,512+342,512+300,512+256,512+208,512+158,512+106,512+53,512+0};</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p:nvPr/>
        </p:nvSpPr>
        <p:spPr>
          <a:xfrm>
            <a:off x="1453242" y="641981"/>
            <a:ext cx="8567835"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int main()</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short int value,i=0;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SystemInit();</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PINSEL1 |= 0x00080000;	/* P0.25 as DAC output :option 3 - 10 (bits18,19)*/</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IO0DIR |= 1U &lt;&lt; 31 | 0x00FF0000 ; // to set P0.16 to P0.23 as o/ps </a:t>
            </a:r>
            <a:endParaRPr sz="1800" b="0" i="0" u="none" strike="noStrike" cap="none">
              <a:solidFill>
                <a:schemeClr val="dk1"/>
              </a:solidFill>
              <a:latin typeface="Times New Roman"/>
              <a:ea typeface="Times New Roman"/>
              <a:cs typeface="Times New Roman"/>
              <a:sym typeface="Times New Roman"/>
            </a:endParaRPr>
          </a:p>
        </p:txBody>
      </p:sp>
      <p:sp>
        <p:nvSpPr>
          <p:cNvPr id="431" name="Google Shape;431;p62"/>
          <p:cNvSpPr txBox="1"/>
          <p:nvPr/>
        </p:nvSpPr>
        <p:spPr>
          <a:xfrm>
            <a:off x="1453242" y="2551265"/>
            <a:ext cx="8493190"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if (!SW2)	/* If switch for sine wave is pressed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while (i!=60 )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sine_table[i++];</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delay_ms(1);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i=0;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p:nvPr/>
        </p:nvSpPr>
        <p:spPr>
          <a:xfrm>
            <a:off x="1658516" y="190935"/>
            <a:ext cx="9043696" cy="67403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else if (!SW3)</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while ( i!=30 )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sine_rect_table[i++];</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delay_ms(1);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i=0;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else if ( !SW4)  	/* If switch for triangular wave is pressed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while ( value != 1023 )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while ( value != 0 )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p:nvPr/>
        </p:nvSpPr>
        <p:spPr>
          <a:xfrm>
            <a:off x="2908817" y="564732"/>
            <a:ext cx="6981631" cy="5078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else if ( !SW5 )	/* If switch for sawtooth wave is pressed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while ( value != 1023 )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else if ( !SW6 )	/* If switch for square wave is pressed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1023;</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delay_ms(1);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0;</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delay_ms(1);</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5"/>
          <p:cNvSpPr txBox="1"/>
          <p:nvPr/>
        </p:nvSpPr>
        <p:spPr>
          <a:xfrm>
            <a:off x="2255676" y="892448"/>
            <a:ext cx="6116216"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else	/* If no switch is pressed, 3.3V DC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value = 1023;</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DACR = ( (1&lt;&lt;16) | (value&lt;&lt;6)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Times New Roman"/>
              <a:ea typeface="Times New Roman"/>
              <a:cs typeface="Times New Roman"/>
              <a:sym typeface="Times New Roman"/>
            </a:endParaRPr>
          </a:p>
        </p:txBody>
      </p:sp>
      <p:sp>
        <p:nvSpPr>
          <p:cNvPr id="447" name="Google Shape;447;p65"/>
          <p:cNvSpPr txBox="1"/>
          <p:nvPr/>
        </p:nvSpPr>
        <p:spPr>
          <a:xfrm>
            <a:off x="2013079" y="3189238"/>
            <a:ext cx="6116216"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void delay_ms(unsigned int j)</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unsigned int x,i;</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for(i=0;i&lt;j;i++)</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for(x=0; x&lt;10000; x++);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title"/>
          </p:nvPr>
        </p:nvSpPr>
        <p:spPr>
          <a:xfrm>
            <a:off x="1295402" y="636899"/>
            <a:ext cx="9601196" cy="61340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400"/>
              <a:buFont typeface="Times New Roman"/>
              <a:buNone/>
            </a:pPr>
            <a:r>
              <a:rPr lang="en-IN" sz="2400" b="1">
                <a:latin typeface="Times New Roman"/>
                <a:ea typeface="Times New Roman"/>
                <a:cs typeface="Times New Roman"/>
                <a:sym typeface="Times New Roman"/>
              </a:rPr>
              <a:t>ADC interfacing</a:t>
            </a:r>
            <a:endParaRPr sz="5400"/>
          </a:p>
        </p:txBody>
      </p:sp>
      <p:sp>
        <p:nvSpPr>
          <p:cNvPr id="453" name="Google Shape;453;p66"/>
          <p:cNvSpPr txBox="1">
            <a:spLocks noGrp="1"/>
          </p:cNvSpPr>
          <p:nvPr>
            <p:ph type="body" idx="1"/>
          </p:nvPr>
        </p:nvSpPr>
        <p:spPr>
          <a:xfrm>
            <a:off x="1295402" y="1409267"/>
            <a:ext cx="9601196" cy="331893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ADCs finds applications in weight measurement, temperature measurement, speed measurement etc. </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In general, different physical quantities like temperature, humidity are converted by sensors in to electrical domain i.e voltage or current</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Which in turn fed to ADC for conversion to digital domain, for doing different types of processing. </a:t>
            </a:r>
            <a:endParaRPr/>
          </a:p>
        </p:txBody>
      </p:sp>
      <p:pic>
        <p:nvPicPr>
          <p:cNvPr id="454" name="Google Shape;454;p66"/>
          <p:cNvPicPr preferRelativeResize="0"/>
          <p:nvPr/>
        </p:nvPicPr>
        <p:blipFill rotWithShape="1">
          <a:blip r:embed="rId3">
            <a:alphaModFix/>
          </a:blip>
          <a:srcRect/>
          <a:stretch/>
        </p:blipFill>
        <p:spPr>
          <a:xfrm>
            <a:off x="3065204" y="3544596"/>
            <a:ext cx="6489343" cy="20641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7"/>
          <p:cNvSpPr txBox="1"/>
          <p:nvPr/>
        </p:nvSpPr>
        <p:spPr>
          <a:xfrm>
            <a:off x="1518557" y="955831"/>
            <a:ext cx="8978382" cy="859531"/>
          </a:xfrm>
          <a:prstGeom prst="rect">
            <a:avLst/>
          </a:prstGeom>
          <a:noFill/>
          <a:ln>
            <a:noFill/>
          </a:ln>
        </p:spPr>
        <p:txBody>
          <a:bodyPr spcFirstLastPara="1" wrap="square" lIns="91425" tIns="45700" rIns="91425" bIns="45700" anchor="t" anchorCtr="0">
            <a:spAutoFit/>
          </a:bodyPr>
          <a:lstStyle/>
          <a:p>
            <a:pPr marL="228600" marR="3810" lvl="0" indent="0" algn="just" rtl="0">
              <a:lnSpc>
                <a:spcPct val="146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 typical ADC has analog input (one which is varying with time), and corresponding digital output, as shown below.</a:t>
            </a:r>
            <a:endParaRPr sz="1100" b="0" i="0" u="none" strike="noStrike" cap="none">
              <a:solidFill>
                <a:schemeClr val="dk1"/>
              </a:solidFill>
              <a:latin typeface="Calibri"/>
              <a:ea typeface="Calibri"/>
              <a:cs typeface="Calibri"/>
              <a:sym typeface="Calibri"/>
            </a:endParaRPr>
          </a:p>
        </p:txBody>
      </p:sp>
      <p:pic>
        <p:nvPicPr>
          <p:cNvPr id="460" name="Google Shape;460;p67"/>
          <p:cNvPicPr preferRelativeResize="0"/>
          <p:nvPr/>
        </p:nvPicPr>
        <p:blipFill rotWithShape="1">
          <a:blip r:embed="rId3">
            <a:alphaModFix/>
          </a:blip>
          <a:srcRect/>
          <a:stretch/>
        </p:blipFill>
        <p:spPr>
          <a:xfrm>
            <a:off x="3251816" y="1815362"/>
            <a:ext cx="6050804" cy="2592635"/>
          </a:xfrm>
          <a:prstGeom prst="rect">
            <a:avLst/>
          </a:prstGeom>
          <a:noFill/>
          <a:ln>
            <a:noFill/>
          </a:ln>
        </p:spPr>
      </p:pic>
      <p:sp>
        <p:nvSpPr>
          <p:cNvPr id="461" name="Google Shape;461;p67"/>
          <p:cNvSpPr txBox="1"/>
          <p:nvPr/>
        </p:nvSpPr>
        <p:spPr>
          <a:xfrm>
            <a:off x="2153039" y="4786540"/>
            <a:ext cx="8101304" cy="1038746"/>
          </a:xfrm>
          <a:prstGeom prst="rect">
            <a:avLst/>
          </a:prstGeom>
          <a:noFill/>
          <a:ln>
            <a:noFill/>
          </a:ln>
        </p:spPr>
        <p:txBody>
          <a:bodyPr spcFirstLastPara="1" wrap="square" lIns="91425" tIns="45700" rIns="91425" bIns="45700" anchor="t" anchorCtr="0">
            <a:spAutoFit/>
          </a:bodyPr>
          <a:lstStyle/>
          <a:p>
            <a:pPr marL="228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SOC – Start of conversion, indicates initiation of conversion process.</a:t>
            </a:r>
            <a:endParaRPr sz="1100" b="0" i="0" u="none" strike="noStrike" cap="none">
              <a:solidFill>
                <a:schemeClr val="dk1"/>
              </a:solidFill>
              <a:latin typeface="Calibri"/>
              <a:ea typeface="Calibri"/>
              <a:cs typeface="Calibri"/>
              <a:sym typeface="Calibri"/>
            </a:endParaRPr>
          </a:p>
          <a:p>
            <a:pPr marL="0" marR="0" lvl="0" indent="0" algn="l" rtl="0">
              <a:lnSpc>
                <a:spcPct val="79090"/>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EOC – End of Conversion signal, indicates conversion of analog input to digital data is completed. </a:t>
            </a:r>
            <a:endParaRPr sz="18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16902" y="550506"/>
            <a:ext cx="10274559" cy="56793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1800"/>
              <a:buFont typeface="Times New Roman"/>
              <a:buNone/>
            </a:pPr>
            <a:r>
              <a:rPr lang="en-IN" sz="1800" b="1">
                <a:latin typeface="Times New Roman"/>
                <a:ea typeface="Times New Roman"/>
                <a:cs typeface="Times New Roman"/>
                <a:sym typeface="Times New Roman"/>
              </a:rPr>
              <a:t>Generation of CPU Clock (CCLK) and PCLK (Peripheral Clock):</a:t>
            </a:r>
            <a:endParaRPr/>
          </a:p>
        </p:txBody>
      </p:sp>
      <p:sp>
        <p:nvSpPr>
          <p:cNvPr id="177" name="Google Shape;177;p23"/>
          <p:cNvSpPr txBox="1">
            <a:spLocks noGrp="1"/>
          </p:cNvSpPr>
          <p:nvPr>
            <p:ph type="body" idx="1"/>
          </p:nvPr>
        </p:nvSpPr>
        <p:spPr>
          <a:xfrm>
            <a:off x="838200" y="1091682"/>
            <a:ext cx="10515600" cy="5215812"/>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300"/>
              <a:buFont typeface="Noto Sans Symbols"/>
              <a:buChar char="⮚"/>
            </a:pPr>
            <a:r>
              <a:rPr lang="en-IN" sz="2000">
                <a:latin typeface="Times New Roman"/>
                <a:ea typeface="Times New Roman"/>
                <a:cs typeface="Times New Roman"/>
                <a:sym typeface="Times New Roman"/>
              </a:rPr>
              <a:t>CCLK is connected to ARM CPU core</a:t>
            </a:r>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PCLK is derived from CCLK and used to drive the different on chip peripherals. </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CCLK and PCLK are generated from on chip PLL (Phase locked loop) modules based on the crystal connected to XTAL1 &amp; XTAL2.</a:t>
            </a:r>
            <a:endParaRPr sz="2000">
              <a:latin typeface="Calibri"/>
              <a:ea typeface="Calibri"/>
              <a:cs typeface="Calibri"/>
              <a:sym typeface="Calibri"/>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There are two PLL modules in the LPC 2148 Microcontroller</a:t>
            </a:r>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The PLL0, PLL1 accept the clock (FOSC) obtained from the crystal connected at XTAL1, XTAL2 and multiplies this to enhance the frequency in the range of 10MHz to 60MHz.</a:t>
            </a:r>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By default, the peripheral clock (PCLK) runs at a quarter speed of the CCLK </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If both the PLLs are turned off on Reset : CCLK = FOSC, if crystal frequency is 12MHz, the CCLK=12 MHz, PCLK=3MHz </a:t>
            </a:r>
            <a:endParaRPr/>
          </a:p>
          <a:p>
            <a:pPr marL="285750" lvl="0" indent="-285750" algn="l" rtl="0">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If PLLs are enabled, the default values are:</a:t>
            </a:r>
            <a:r>
              <a:rPr lang="en-IN" sz="2000">
                <a:latin typeface="Calibri"/>
                <a:ea typeface="Calibri"/>
                <a:cs typeface="Calibri"/>
                <a:sym typeface="Calibri"/>
              </a:rPr>
              <a:t> </a:t>
            </a:r>
            <a:r>
              <a:rPr lang="en-IN" sz="2000">
                <a:latin typeface="Times New Roman"/>
                <a:ea typeface="Times New Roman"/>
                <a:cs typeface="Times New Roman"/>
                <a:sym typeface="Times New Roman"/>
              </a:rPr>
              <a:t>FOSC = 12MHz (if 12MHz Crystal is used),CCLK = 60MHz;PCLK = 15MHz</a:t>
            </a:r>
            <a:endParaRPr sz="2000">
              <a:latin typeface="Calibri"/>
              <a:ea typeface="Calibri"/>
              <a:cs typeface="Calibri"/>
              <a:sym typeface="Calibri"/>
            </a:endParaRPr>
          </a:p>
          <a:p>
            <a:pPr marL="285750" lvl="0" indent="-110490" algn="l" rtl="0">
              <a:lnSpc>
                <a:spcPct val="100000"/>
              </a:lnSpc>
              <a:spcBef>
                <a:spcPts val="1080"/>
              </a:spcBef>
              <a:spcAft>
                <a:spcPts val="0"/>
              </a:spcAft>
              <a:buSzPts val="276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8"/>
          <p:cNvSpPr txBox="1">
            <a:spLocks noGrp="1"/>
          </p:cNvSpPr>
          <p:nvPr>
            <p:ph type="title"/>
          </p:nvPr>
        </p:nvSpPr>
        <p:spPr>
          <a:xfrm>
            <a:off x="1136004" y="711544"/>
            <a:ext cx="9192206" cy="4641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2400"/>
              <a:buFont typeface="Times New Roman"/>
              <a:buNone/>
            </a:pPr>
            <a:r>
              <a:rPr lang="en-IN" sz="2400" b="1">
                <a:latin typeface="Times New Roman"/>
                <a:ea typeface="Times New Roman"/>
                <a:cs typeface="Times New Roman"/>
                <a:sym typeface="Times New Roman"/>
              </a:rPr>
              <a:t>Resolution of ADC</a:t>
            </a:r>
            <a:endParaRPr/>
          </a:p>
        </p:txBody>
      </p:sp>
      <p:sp>
        <p:nvSpPr>
          <p:cNvPr id="467" name="Google Shape;467;p68"/>
          <p:cNvSpPr txBox="1"/>
          <p:nvPr/>
        </p:nvSpPr>
        <p:spPr>
          <a:xfrm>
            <a:off x="1863790" y="1175657"/>
            <a:ext cx="8623818" cy="4521751"/>
          </a:xfrm>
          <a:prstGeom prst="rect">
            <a:avLst/>
          </a:prstGeom>
          <a:noFill/>
          <a:ln>
            <a:noFill/>
          </a:ln>
        </p:spPr>
        <p:txBody>
          <a:bodyPr spcFirstLastPara="1" wrap="square" lIns="91425" tIns="45700" rIns="91425" bIns="45700" anchor="t" anchorCtr="0">
            <a:spAutoFit/>
          </a:bodyPr>
          <a:lstStyle/>
          <a:p>
            <a:pPr marL="571500" marR="0" lvl="0" indent="-342900" algn="l" rtl="0">
              <a:lnSpc>
                <a:spcPct val="100000"/>
              </a:lnSpc>
              <a:spcBef>
                <a:spcPts val="0"/>
              </a:spcBef>
              <a:spcAft>
                <a:spcPts val="0"/>
              </a:spcAft>
              <a:buClr>
                <a:schemeClr val="dk1"/>
              </a:buClr>
              <a:buSzPts val="1800"/>
              <a:buFont typeface="Garamond"/>
              <a:buAutoNum type="arabicPeriod"/>
            </a:pPr>
            <a:r>
              <a:rPr lang="en-IN" sz="1800" b="0" i="0" u="none" strike="noStrike" cap="none">
                <a:solidFill>
                  <a:schemeClr val="dk1"/>
                </a:solidFill>
                <a:latin typeface="Times New Roman"/>
                <a:ea typeface="Times New Roman"/>
                <a:cs typeface="Times New Roman"/>
                <a:sym typeface="Times New Roman"/>
              </a:rPr>
              <a:t>For 8 bit ADC , </a:t>
            </a:r>
            <a:endParaRPr sz="1400" b="0" i="0" u="none" strike="noStrike" cap="none">
              <a:solidFill>
                <a:srgbClr val="000000"/>
              </a:solidFill>
              <a:latin typeface="Arial"/>
              <a:ea typeface="Arial"/>
              <a:cs typeface="Arial"/>
              <a:sym typeface="Arial"/>
            </a:endParaRPr>
          </a:p>
          <a:p>
            <a:pPr marL="9715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analog input – 0 to 5V</a:t>
            </a:r>
            <a:endParaRPr sz="1400" b="0" i="0" u="none" strike="noStrike" cap="none">
              <a:solidFill>
                <a:srgbClr val="000000"/>
              </a:solidFill>
              <a:latin typeface="Arial"/>
              <a:ea typeface="Arial"/>
              <a:cs typeface="Arial"/>
              <a:sym typeface="Arial"/>
            </a:endParaRPr>
          </a:p>
          <a:p>
            <a:pPr marL="9715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digital input - 00 to FF, </a:t>
            </a:r>
            <a:endParaRPr sz="1400" b="0" i="0" u="none" strike="noStrike" cap="none">
              <a:solidFill>
                <a:srgbClr val="000000"/>
              </a:solidFill>
              <a:latin typeface="Arial"/>
              <a:ea typeface="Arial"/>
              <a:cs typeface="Arial"/>
              <a:sym typeface="Arial"/>
            </a:endParaRPr>
          </a:p>
          <a:p>
            <a:pPr marL="9715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Step size	= 5 V /	2</a:t>
            </a:r>
            <a:r>
              <a:rPr lang="en-IN" sz="2400" b="0" i="0" u="none" strike="noStrike" cap="none" baseline="30000">
                <a:solidFill>
                  <a:schemeClr val="dk1"/>
                </a:solidFill>
                <a:latin typeface="Times New Roman"/>
                <a:ea typeface="Times New Roman"/>
                <a:cs typeface="Times New Roman"/>
                <a:sym typeface="Times New Roman"/>
              </a:rPr>
              <a:t>8</a:t>
            </a:r>
            <a:r>
              <a:rPr lang="en-IN" sz="1800" b="0" i="0" u="none" strike="noStrike" cap="none">
                <a:solidFill>
                  <a:schemeClr val="dk1"/>
                </a:solidFill>
                <a:latin typeface="Times New Roman"/>
                <a:ea typeface="Times New Roman"/>
                <a:cs typeface="Times New Roman"/>
                <a:sym typeface="Times New Roman"/>
              </a:rPr>
              <a:t>	= 20 mv (appr), Resolution</a:t>
            </a:r>
            <a:endParaRPr sz="1400" b="0" i="0" u="none" strike="noStrike" cap="none">
              <a:solidFill>
                <a:srgbClr val="000000"/>
              </a:solidFill>
              <a:latin typeface="Arial"/>
              <a:ea typeface="Arial"/>
              <a:cs typeface="Arial"/>
              <a:sym typeface="Arial"/>
            </a:endParaRPr>
          </a:p>
          <a:p>
            <a:pPr marL="971550" marR="0" lvl="1"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9715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that means minimum of 20 mv is required to produce 1 bit change at the output</a:t>
            </a:r>
            <a:endParaRPr sz="1200" b="0" i="0" u="none" strike="noStrike" cap="none">
              <a:solidFill>
                <a:schemeClr val="dk1"/>
              </a:solidFill>
              <a:latin typeface="Calibri"/>
              <a:ea typeface="Calibri"/>
              <a:cs typeface="Calibri"/>
              <a:sym typeface="Calibri"/>
            </a:endParaRPr>
          </a:p>
          <a:p>
            <a:pPr marL="9715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For a given analog input,</a:t>
            </a:r>
            <a:endParaRPr sz="1400" b="0" i="0" u="none" strike="noStrike" cap="none">
              <a:solidFill>
                <a:srgbClr val="000000"/>
              </a:solidFill>
              <a:latin typeface="Arial"/>
              <a:ea typeface="Arial"/>
              <a:cs typeface="Arial"/>
              <a:sym typeface="Arial"/>
            </a:endParaRPr>
          </a:p>
          <a:p>
            <a:pPr marL="1428750" marR="0" lvl="2"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digital_value =	(input / 5) x 256</a:t>
            </a:r>
            <a:r>
              <a:rPr lang="en-IN" sz="1200" b="0"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  = analog_input / step size ]</a:t>
            </a:r>
            <a:endParaRPr sz="1400" b="0" i="0" u="none" strike="noStrike" cap="none">
              <a:solidFill>
                <a:srgbClr val="000000"/>
              </a:solidFill>
              <a:latin typeface="Arial"/>
              <a:ea typeface="Arial"/>
              <a:cs typeface="Arial"/>
              <a:sym typeface="Arial"/>
            </a:endParaRPr>
          </a:p>
          <a:p>
            <a:pPr marL="1428750" marR="0" lvl="2" indent="-2095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571500" marR="0" lvl="0" indent="-342900" algn="l" rtl="0">
              <a:lnSpc>
                <a:spcPct val="100000"/>
              </a:lnSpc>
              <a:spcBef>
                <a:spcPts val="0"/>
              </a:spcBef>
              <a:spcAft>
                <a:spcPts val="0"/>
              </a:spcAft>
              <a:buClr>
                <a:schemeClr val="dk1"/>
              </a:buClr>
              <a:buSzPts val="1800"/>
              <a:buFont typeface="Garamond"/>
              <a:buAutoNum type="arabicPeriod" startAt="2"/>
            </a:pPr>
            <a:r>
              <a:rPr lang="en-IN" sz="1800" b="0" i="0" u="none" strike="noStrike" cap="none">
                <a:solidFill>
                  <a:schemeClr val="dk1"/>
                </a:solidFill>
                <a:latin typeface="Times New Roman"/>
                <a:ea typeface="Times New Roman"/>
                <a:cs typeface="Times New Roman"/>
                <a:sym typeface="Times New Roman"/>
              </a:rPr>
              <a:t>For 10 bit ADC like LPC 2148, </a:t>
            </a:r>
            <a:endParaRPr sz="1400" b="0" i="0" u="none" strike="noStrike" cap="none">
              <a:solidFill>
                <a:srgbClr val="000000"/>
              </a:solidFill>
              <a:latin typeface="Arial"/>
              <a:ea typeface="Arial"/>
              <a:cs typeface="Arial"/>
              <a:sym typeface="Arial"/>
            </a:endParaRPr>
          </a:p>
          <a:p>
            <a:pPr marL="1028700" marR="0" lvl="1"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analog input – 0 to 3.3v </a:t>
            </a:r>
            <a:endParaRPr sz="1400" b="0" i="0" u="none" strike="noStrike" cap="none">
              <a:solidFill>
                <a:srgbClr val="000000"/>
              </a:solidFill>
              <a:latin typeface="Arial"/>
              <a:ea typeface="Arial"/>
              <a:cs typeface="Arial"/>
              <a:sym typeface="Arial"/>
            </a:endParaRPr>
          </a:p>
          <a:p>
            <a:pPr marL="1028700" marR="0" lvl="1"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digital output – 000 to 3FF, </a:t>
            </a:r>
            <a:endParaRPr sz="1400" b="0" i="0" u="none" strike="noStrike" cap="none">
              <a:solidFill>
                <a:srgbClr val="000000"/>
              </a:solidFill>
              <a:latin typeface="Arial"/>
              <a:ea typeface="Arial"/>
              <a:cs typeface="Arial"/>
              <a:sym typeface="Arial"/>
            </a:endParaRPr>
          </a:p>
          <a:p>
            <a:pPr marL="1028700" marR="0" lvl="1"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Step size  = 3.3 V /  2</a:t>
            </a:r>
            <a:r>
              <a:rPr lang="en-IN" sz="2400" b="0" i="0" u="none" strike="noStrike" cap="none" baseline="30000">
                <a:solidFill>
                  <a:schemeClr val="dk1"/>
                </a:solidFill>
                <a:latin typeface="Times New Roman"/>
                <a:ea typeface="Times New Roman"/>
                <a:cs typeface="Times New Roman"/>
                <a:sym typeface="Times New Roman"/>
              </a:rPr>
              <a:t>10</a:t>
            </a:r>
            <a:r>
              <a:rPr lang="en-IN" sz="1800" b="0" i="0" u="none" strike="noStrike" cap="none">
                <a:solidFill>
                  <a:schemeClr val="dk1"/>
                </a:solidFill>
                <a:latin typeface="Times New Roman"/>
                <a:ea typeface="Times New Roman"/>
                <a:cs typeface="Times New Roman"/>
                <a:sym typeface="Times New Roman"/>
              </a:rPr>
              <a:t> = 3.2 mv (appr), Resolution</a:t>
            </a:r>
            <a:endParaRPr sz="1400" b="0" i="0" u="none" strike="noStrike" cap="none">
              <a:solidFill>
                <a:srgbClr val="000000"/>
              </a:solidFill>
              <a:latin typeface="Arial"/>
              <a:ea typeface="Arial"/>
              <a:cs typeface="Arial"/>
              <a:sym typeface="Arial"/>
            </a:endParaRPr>
          </a:p>
          <a:p>
            <a:pPr marL="1028700" marR="0" lvl="1"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that means minimum of 3.2 mv is required to produce 1 bit change at the output.</a:t>
            </a:r>
            <a:endParaRPr sz="1200" b="0" i="0" u="none" strike="noStrike" cap="none">
              <a:solidFill>
                <a:schemeClr val="dk1"/>
              </a:solidFill>
              <a:latin typeface="Calibri"/>
              <a:ea typeface="Calibri"/>
              <a:cs typeface="Calibri"/>
              <a:sym typeface="Calibri"/>
            </a:endParaRPr>
          </a:p>
          <a:p>
            <a:pPr marL="1028700" marR="0" lvl="1"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For a given analog input,</a:t>
            </a:r>
            <a:endParaRPr sz="1400" b="0" i="0" u="none" strike="noStrike" cap="none">
              <a:solidFill>
                <a:srgbClr val="000000"/>
              </a:solidFill>
              <a:latin typeface="Arial"/>
              <a:ea typeface="Arial"/>
              <a:cs typeface="Arial"/>
              <a:sym typeface="Arial"/>
            </a:endParaRPr>
          </a:p>
          <a:p>
            <a:pPr marL="1485900" marR="0" lvl="2" indent="-34290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digital_value =	(input / 3.3) x 1024	[  = analog_input / step size ]</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228600" lvl="0" indent="0" algn="ctr" rtl="0">
              <a:lnSpc>
                <a:spcPct val="100000"/>
              </a:lnSpc>
              <a:spcBef>
                <a:spcPts val="0"/>
              </a:spcBef>
              <a:spcAft>
                <a:spcPts val="0"/>
              </a:spcAft>
              <a:buClr>
                <a:srgbClr val="262626"/>
              </a:buClr>
              <a:buSzPct val="100000"/>
              <a:buFont typeface="Times New Roman"/>
              <a:buNone/>
            </a:pPr>
            <a:r>
              <a:rPr lang="en-IN" sz="2200" b="1">
                <a:latin typeface="Times New Roman"/>
                <a:ea typeface="Times New Roman"/>
                <a:cs typeface="Times New Roman"/>
                <a:sym typeface="Times New Roman"/>
              </a:rPr>
              <a:t>ADC Module of LPC 2148: </a:t>
            </a:r>
            <a:r>
              <a:rPr lang="en-IN" sz="2200">
                <a:latin typeface="Times New Roman"/>
                <a:ea typeface="Times New Roman"/>
                <a:cs typeface="Times New Roman"/>
                <a:sym typeface="Times New Roman"/>
              </a:rPr>
              <a:t> </a:t>
            </a:r>
            <a:br>
              <a:rPr lang="en-IN" sz="2200">
                <a:latin typeface="Calibri"/>
                <a:ea typeface="Calibri"/>
                <a:cs typeface="Calibri"/>
                <a:sym typeface="Calibri"/>
              </a:rPr>
            </a:br>
            <a:r>
              <a:rPr lang="en-IN" sz="2200" b="1">
                <a:latin typeface="Times New Roman"/>
                <a:ea typeface="Times New Roman"/>
                <a:cs typeface="Times New Roman"/>
                <a:sym typeface="Times New Roman"/>
              </a:rPr>
              <a:t>Analog Signal Interfacing using LPC 2148 Features</a:t>
            </a:r>
            <a:br>
              <a:rPr lang="en-IN" sz="1800">
                <a:latin typeface="Calibri"/>
                <a:ea typeface="Calibri"/>
                <a:cs typeface="Calibri"/>
                <a:sym typeface="Calibri"/>
              </a:rPr>
            </a:br>
            <a:endParaRPr/>
          </a:p>
        </p:txBody>
      </p:sp>
      <p:sp>
        <p:nvSpPr>
          <p:cNvPr id="473" name="Google Shape;473;p69"/>
          <p:cNvSpPr txBox="1">
            <a:spLocks noGrp="1"/>
          </p:cNvSpPr>
          <p:nvPr>
            <p:ph type="body" idx="1"/>
          </p:nvPr>
        </p:nvSpPr>
        <p:spPr>
          <a:xfrm>
            <a:off x="1295401" y="1698171"/>
            <a:ext cx="9601196" cy="4177697"/>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Char char="•"/>
            </a:pPr>
            <a:r>
              <a:rPr lang="en-IN" sz="1800">
                <a:latin typeface="Times New Roman"/>
                <a:ea typeface="Times New Roman"/>
                <a:cs typeface="Times New Roman"/>
                <a:sym typeface="Times New Roman"/>
              </a:rPr>
              <a:t>LPC 2148 provides two ADC’s / Analog channels: ADC0 &amp; ADC1</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ADC0 provides 6 analog inputs, ADC1 provides 8 analog inputs</a:t>
            </a:r>
            <a:endParaRPr sz="1800">
              <a:latin typeface="Times New Roman"/>
              <a:ea typeface="Times New Roman"/>
              <a:cs typeface="Times New Roman"/>
              <a:sym typeface="Times New Roman"/>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The features of ADC are:</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It is of 10 bit successive approximation type analog to digital converter (2nos)</a:t>
            </a:r>
            <a:endParaRPr sz="1800">
              <a:latin typeface="Calibri"/>
              <a:ea typeface="Calibri"/>
              <a:cs typeface="Calibri"/>
              <a:sym typeface="Calibri"/>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Input multiplexing among 6 or 8 pins (ADC0 &amp; ADC1)</a:t>
            </a:r>
            <a:endParaRPr sz="1800">
              <a:latin typeface="Times New Roman"/>
              <a:ea typeface="Times New Roman"/>
              <a:cs typeface="Times New Roman"/>
              <a:sym typeface="Times New Roman"/>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POWER-DOWN mode</a:t>
            </a:r>
            <a:endParaRPr sz="1800">
              <a:latin typeface="Calibri"/>
              <a:ea typeface="Calibri"/>
              <a:cs typeface="Calibri"/>
              <a:sym typeface="Calibri"/>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Measurement range 0 to Vref (typically 3V)</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10 bit conversion time &gt;= 2.44µs</a:t>
            </a:r>
            <a:endParaRPr/>
          </a:p>
          <a:p>
            <a:pPr marL="285750" lvl="0" indent="-285750" algn="l" rtl="0">
              <a:lnSpc>
                <a:spcPct val="100000"/>
              </a:lnSpc>
              <a:spcBef>
                <a:spcPts val="960"/>
              </a:spcBef>
              <a:spcAft>
                <a:spcPts val="0"/>
              </a:spcAft>
              <a:buSzPts val="2070"/>
              <a:buChar char="•"/>
            </a:pPr>
            <a:r>
              <a:rPr lang="en-IN" sz="1800">
                <a:latin typeface="Times New Roman"/>
                <a:ea typeface="Times New Roman"/>
                <a:cs typeface="Times New Roman"/>
                <a:sym typeface="Times New Roman"/>
              </a:rPr>
              <a:t>Burst conversion mode or single or multiple inputs</a:t>
            </a:r>
            <a:endParaRPr/>
          </a:p>
          <a:p>
            <a:pPr marL="285750" lvl="0" indent="-110490" algn="l" rtl="0">
              <a:lnSpc>
                <a:spcPct val="100000"/>
              </a:lnSpc>
              <a:spcBef>
                <a:spcPts val="1080"/>
              </a:spcBef>
              <a:spcAft>
                <a:spcPts val="0"/>
              </a:spcAft>
              <a:buSzPts val="276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70"/>
          <p:cNvPicPr preferRelativeResize="0"/>
          <p:nvPr/>
        </p:nvPicPr>
        <p:blipFill rotWithShape="1">
          <a:blip r:embed="rId3">
            <a:alphaModFix/>
          </a:blip>
          <a:srcRect/>
          <a:stretch/>
        </p:blipFill>
        <p:spPr>
          <a:xfrm>
            <a:off x="6469290" y="895917"/>
            <a:ext cx="4687888" cy="4660900"/>
          </a:xfrm>
          <a:prstGeom prst="rect">
            <a:avLst/>
          </a:prstGeom>
          <a:noFill/>
          <a:ln>
            <a:noFill/>
          </a:ln>
        </p:spPr>
      </p:pic>
      <p:sp>
        <p:nvSpPr>
          <p:cNvPr id="479" name="Google Shape;479;p70"/>
          <p:cNvSpPr txBox="1"/>
          <p:nvPr/>
        </p:nvSpPr>
        <p:spPr>
          <a:xfrm>
            <a:off x="1303953" y="999607"/>
            <a:ext cx="6116216" cy="4557210"/>
          </a:xfrm>
          <a:prstGeom prst="rect">
            <a:avLst/>
          </a:prstGeom>
          <a:noFill/>
          <a:ln>
            <a:noFill/>
          </a:ln>
        </p:spPr>
        <p:txBody>
          <a:bodyPr spcFirstLastPara="1" wrap="square" lIns="91425" tIns="45700" rIns="91425" bIns="45700" anchor="t" anchorCtr="0">
            <a:spAutoFit/>
          </a:bodyPr>
          <a:lstStyle/>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Pins provided by ADC:</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ADC0 CHANNEL </a:t>
            </a:r>
            <a:r>
              <a:rPr lang="en-IN" sz="1800" b="0" i="0" u="none" strike="noStrike" cap="none">
                <a:solidFill>
                  <a:schemeClr val="dk1"/>
                </a:solidFill>
                <a:latin typeface="Times New Roman"/>
                <a:ea typeface="Times New Roman"/>
                <a:cs typeface="Times New Roman"/>
                <a:sym typeface="Times New Roman"/>
              </a:rPr>
              <a:t>(6 analog inputs)</a:t>
            </a:r>
            <a:endParaRPr sz="1200" b="0" i="0" u="none" strike="noStrike" cap="none">
              <a:solidFill>
                <a:schemeClr val="dk1"/>
              </a:solidFill>
              <a:latin typeface="Calibri"/>
              <a:ea typeface="Calibri"/>
              <a:cs typeface="Calibri"/>
              <a:sym typeface="Calibri"/>
            </a:endParaRPr>
          </a:p>
          <a:p>
            <a:pPr marL="0" marR="0" lvl="0" indent="0" algn="l" rtl="0">
              <a:lnSpc>
                <a:spcPct val="5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AD0.7 (P0.5),</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AD0.6 (P0.4),</a:t>
            </a:r>
            <a:endParaRPr sz="1200" b="0" i="0" u="none" strike="noStrike" cap="none">
              <a:solidFill>
                <a:schemeClr val="dk1"/>
              </a:solidFill>
              <a:latin typeface="Calibri"/>
              <a:ea typeface="Calibri"/>
              <a:cs typeface="Calibri"/>
              <a:sym typeface="Calibri"/>
            </a:endParaRPr>
          </a:p>
          <a:p>
            <a:pPr marL="0" marR="0" lvl="0" indent="0" algn="l" rtl="0">
              <a:lnSpc>
                <a:spcPct val="5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AD0.4 (P0.25),</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AD0.3 (P0.30),</a:t>
            </a:r>
            <a:endParaRPr sz="1200" b="0" i="0" u="none" strike="noStrike" cap="none">
              <a:solidFill>
                <a:schemeClr val="dk1"/>
              </a:solidFill>
              <a:latin typeface="Calibri"/>
              <a:ea typeface="Calibri"/>
              <a:cs typeface="Calibri"/>
              <a:sym typeface="Calibri"/>
            </a:endParaRPr>
          </a:p>
          <a:p>
            <a:pPr marL="0" marR="0" lvl="0" indent="0" algn="l" rtl="0">
              <a:lnSpc>
                <a:spcPct val="5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AD0.2 (P0.29),</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AD0.1 (P0.28),</a:t>
            </a:r>
            <a:endParaRPr sz="1200" b="0" i="0" u="none" strike="noStrike" cap="none">
              <a:solidFill>
                <a:schemeClr val="dk1"/>
              </a:solidFill>
              <a:latin typeface="Calibri"/>
              <a:ea typeface="Calibri"/>
              <a:cs typeface="Calibri"/>
              <a:sym typeface="Calibri"/>
            </a:endParaRPr>
          </a:p>
          <a:p>
            <a:pPr marL="0" marR="0" lvl="0" indent="0" algn="l" rtl="0">
              <a:lnSpc>
                <a:spcPct val="5833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ADC1 CHANNEL </a:t>
            </a:r>
            <a:r>
              <a:rPr lang="en-IN" sz="1800" b="0" i="0" u="none" strike="noStrike" cap="none">
                <a:solidFill>
                  <a:schemeClr val="dk1"/>
                </a:solidFill>
                <a:latin typeface="Times New Roman"/>
                <a:ea typeface="Times New Roman"/>
                <a:cs typeface="Times New Roman"/>
                <a:sym typeface="Times New Roman"/>
              </a:rPr>
              <a:t>(8 analog inputs),</a:t>
            </a:r>
            <a:endParaRPr sz="1200" b="0" i="0" u="none" strike="noStrike" cap="none">
              <a:solidFill>
                <a:schemeClr val="dk1"/>
              </a:solidFill>
              <a:latin typeface="Calibri"/>
              <a:ea typeface="Calibri"/>
              <a:cs typeface="Calibri"/>
              <a:sym typeface="Calibri"/>
            </a:endParaRPr>
          </a:p>
          <a:p>
            <a:pPr marL="0" marR="0" lvl="0" indent="0" algn="l" rtl="0">
              <a:lnSpc>
                <a:spcPct val="6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66700" marR="372110" lvl="0" indent="0" algn="l" rtl="0">
              <a:lnSpc>
                <a:spcPct val="14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AD1.0 to AD1.7 are the input analog pins and the corresponding port numbers are [ P0.6, P0.8 ,P0.10, P0.12, P0.13,P0.15, P0.21, P0.22 ]</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71"/>
          <p:cNvPicPr preferRelativeResize="0"/>
          <p:nvPr/>
        </p:nvPicPr>
        <p:blipFill rotWithShape="1">
          <a:blip r:embed="rId3">
            <a:alphaModFix/>
          </a:blip>
          <a:srcRect/>
          <a:stretch/>
        </p:blipFill>
        <p:spPr>
          <a:xfrm>
            <a:off x="6509133" y="1552057"/>
            <a:ext cx="5460480" cy="2525422"/>
          </a:xfrm>
          <a:prstGeom prst="rect">
            <a:avLst/>
          </a:prstGeom>
          <a:noFill/>
          <a:ln>
            <a:noFill/>
          </a:ln>
        </p:spPr>
      </p:pic>
      <p:pic>
        <p:nvPicPr>
          <p:cNvPr id="485" name="Google Shape;485;p71"/>
          <p:cNvPicPr preferRelativeResize="0"/>
          <p:nvPr/>
        </p:nvPicPr>
        <p:blipFill rotWithShape="1">
          <a:blip r:embed="rId4">
            <a:alphaModFix/>
          </a:blip>
          <a:srcRect/>
          <a:stretch/>
        </p:blipFill>
        <p:spPr>
          <a:xfrm>
            <a:off x="386888" y="886409"/>
            <a:ext cx="6122245" cy="537443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2"/>
          <p:cNvSpPr/>
          <p:nvPr/>
        </p:nvSpPr>
        <p:spPr>
          <a:xfrm>
            <a:off x="929786" y="737890"/>
            <a:ext cx="5289325" cy="6463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IN" sz="1800" b="1" i="0" u="none" strike="noStrike" cap="none">
                <a:solidFill>
                  <a:schemeClr val="dk1"/>
                </a:solidFill>
                <a:latin typeface="Arial"/>
                <a:ea typeface="Arial"/>
                <a:cs typeface="Arial"/>
                <a:sym typeface="Arial"/>
              </a:rPr>
              <a:t>ADC Control Register (32 bit Register) :</a:t>
            </a: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Garamond"/>
              <a:buNone/>
            </a:pPr>
            <a:endParaRPr sz="1800" b="0" i="0" u="none" strike="noStrike" cap="none">
              <a:solidFill>
                <a:schemeClr val="dk1"/>
              </a:solidFill>
              <a:latin typeface="Arial"/>
              <a:ea typeface="Arial"/>
              <a:cs typeface="Arial"/>
              <a:sym typeface="Arial"/>
            </a:endParaRPr>
          </a:p>
        </p:txBody>
      </p:sp>
      <p:pic>
        <p:nvPicPr>
          <p:cNvPr id="491" name="Google Shape;491;p72"/>
          <p:cNvPicPr preferRelativeResize="0"/>
          <p:nvPr/>
        </p:nvPicPr>
        <p:blipFill rotWithShape="1">
          <a:blip r:embed="rId3">
            <a:alphaModFix/>
          </a:blip>
          <a:srcRect/>
          <a:stretch/>
        </p:blipFill>
        <p:spPr>
          <a:xfrm>
            <a:off x="1582929" y="4510926"/>
            <a:ext cx="8507681" cy="1136899"/>
          </a:xfrm>
          <a:prstGeom prst="rect">
            <a:avLst/>
          </a:prstGeom>
          <a:noFill/>
          <a:ln>
            <a:noFill/>
          </a:ln>
        </p:spPr>
      </p:pic>
      <p:sp>
        <p:nvSpPr>
          <p:cNvPr id="492" name="Google Shape;492;p72"/>
          <p:cNvSpPr/>
          <p:nvPr/>
        </p:nvSpPr>
        <p:spPr>
          <a:xfrm>
            <a:off x="929786" y="1523322"/>
            <a:ext cx="10075672" cy="258532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a:solidFill>
                  <a:schemeClr val="dk1"/>
                </a:solidFill>
                <a:latin typeface="Times New Roman"/>
                <a:ea typeface="Times New Roman"/>
                <a:cs typeface="Times New Roman"/>
                <a:sym typeface="Times New Roman"/>
              </a:rPr>
              <a:t>Bits - 7 to 0: ( SEL ) </a:t>
            </a:r>
            <a:r>
              <a:rPr lang="en-IN" sz="1800" b="0" i="0" u="none" strike="noStrike" cap="none">
                <a:solidFill>
                  <a:schemeClr val="dk1"/>
                </a:solidFill>
                <a:latin typeface="Times New Roman"/>
                <a:ea typeface="Times New Roman"/>
                <a:cs typeface="Times New Roman"/>
                <a:sym typeface="Times New Roman"/>
              </a:rPr>
              <a:t>Selects which of the AD0.7 : AD0.0 / AD1.7 :AD1.0 to be sampled</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and converted. Example: for ADC0, bit 0 selects Pin AD0.0, and bit 7 selects AD0.7. In software-controlled mode, any one of these bits should be set to 1.</a:t>
            </a:r>
            <a:endParaRPr sz="105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a:solidFill>
                  <a:schemeClr val="dk1"/>
                </a:solidFill>
                <a:latin typeface="Times New Roman"/>
                <a:ea typeface="Times New Roman"/>
                <a:cs typeface="Times New Roman"/>
                <a:sym typeface="Times New Roman"/>
              </a:rPr>
              <a:t>Bits - 15 to 8: </a:t>
            </a:r>
            <a:r>
              <a:rPr lang="en-IN" sz="1800" b="0" i="0" u="none" strike="noStrike" cap="none">
                <a:solidFill>
                  <a:schemeClr val="dk1"/>
                </a:solidFill>
                <a:latin typeface="Times New Roman"/>
                <a:ea typeface="Times New Roman"/>
                <a:cs typeface="Times New Roman"/>
                <a:sym typeface="Times New Roman"/>
              </a:rPr>
              <a:t>(CLKDIV)- PCLK is divided by (this value + 1) to get ADC clock, which</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should be less than or equal to 4.5MHz</a:t>
            </a:r>
            <a:endParaRPr sz="105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a:solidFill>
                  <a:schemeClr val="dk1"/>
                </a:solidFill>
                <a:latin typeface="Times New Roman"/>
                <a:ea typeface="Times New Roman"/>
                <a:cs typeface="Times New Roman"/>
                <a:sym typeface="Times New Roman"/>
              </a:rPr>
              <a:t>Bits – </a:t>
            </a:r>
            <a:r>
              <a:rPr lang="en-IN" sz="1800" b="0" i="0" u="none" strike="noStrike" cap="none">
                <a:solidFill>
                  <a:schemeClr val="dk1"/>
                </a:solidFill>
                <a:latin typeface="Times New Roman"/>
                <a:ea typeface="Times New Roman"/>
                <a:cs typeface="Times New Roman"/>
                <a:sym typeface="Times New Roman"/>
              </a:rPr>
              <a:t>21 : (PDN) : 1</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The ADC is operational , 0</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the ADC is in Power Down mode</a:t>
            </a:r>
            <a:endParaRPr sz="105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a:solidFill>
                  <a:schemeClr val="dk1"/>
                </a:solidFill>
                <a:latin typeface="Times New Roman"/>
                <a:ea typeface="Times New Roman"/>
                <a:cs typeface="Times New Roman"/>
                <a:sym typeface="Times New Roman"/>
              </a:rPr>
              <a:t>Bits – 26 to 24 : 001 </a:t>
            </a:r>
            <a:r>
              <a:rPr lang="en-IN" sz="1800" b="0" i="0" u="none" strike="noStrike" cap="none">
                <a:solidFill>
                  <a:schemeClr val="dk1"/>
                </a:solidFill>
                <a:latin typeface="Times New Roman"/>
                <a:ea typeface="Times New Roman"/>
                <a:cs typeface="Times New Roman"/>
                <a:sym typeface="Times New Roman"/>
              </a:rPr>
              <a:t>Start Conversion Now</a:t>
            </a:r>
            <a:endParaRPr sz="105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a:solidFill>
                  <a:schemeClr val="dk1"/>
                </a:solidFill>
                <a:latin typeface="Times New Roman"/>
                <a:ea typeface="Times New Roman"/>
                <a:cs typeface="Times New Roman"/>
                <a:sym typeface="Times New Roman"/>
              </a:rPr>
              <a:t>( Note: Unused/reserved bits should not be written with 1 )</a:t>
            </a:r>
            <a:endParaRPr sz="105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Garamond"/>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3"/>
          <p:cNvSpPr/>
          <p:nvPr/>
        </p:nvSpPr>
        <p:spPr>
          <a:xfrm>
            <a:off x="1520890" y="773182"/>
            <a:ext cx="4826962" cy="6463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IN" sz="1800" b="1" i="0" u="none" strike="noStrike" cap="none">
                <a:solidFill>
                  <a:schemeClr val="dk1"/>
                </a:solidFill>
                <a:latin typeface="Arial"/>
                <a:ea typeface="Arial"/>
                <a:cs typeface="Arial"/>
                <a:sym typeface="Arial"/>
              </a:rPr>
              <a:t>ADC Global Data Register (32 bit Register)</a:t>
            </a: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Garamond"/>
              <a:buNone/>
            </a:pPr>
            <a:endParaRPr sz="1800" b="0" i="0" u="none" strike="noStrike" cap="none">
              <a:solidFill>
                <a:schemeClr val="dk1"/>
              </a:solidFill>
              <a:latin typeface="Arial"/>
              <a:ea typeface="Arial"/>
              <a:cs typeface="Arial"/>
              <a:sym typeface="Arial"/>
            </a:endParaRPr>
          </a:p>
        </p:txBody>
      </p:sp>
      <p:pic>
        <p:nvPicPr>
          <p:cNvPr id="498" name="Google Shape;498;p73"/>
          <p:cNvPicPr preferRelativeResize="0"/>
          <p:nvPr/>
        </p:nvPicPr>
        <p:blipFill rotWithShape="1">
          <a:blip r:embed="rId3">
            <a:alphaModFix/>
          </a:blip>
          <a:srcRect/>
          <a:stretch/>
        </p:blipFill>
        <p:spPr>
          <a:xfrm>
            <a:off x="1520890" y="1104612"/>
            <a:ext cx="7226559" cy="994904"/>
          </a:xfrm>
          <a:prstGeom prst="rect">
            <a:avLst/>
          </a:prstGeom>
          <a:noFill/>
          <a:ln>
            <a:noFill/>
          </a:ln>
        </p:spPr>
      </p:pic>
      <p:sp>
        <p:nvSpPr>
          <p:cNvPr id="499" name="Google Shape;499;p73"/>
          <p:cNvSpPr/>
          <p:nvPr/>
        </p:nvSpPr>
        <p:spPr>
          <a:xfrm>
            <a:off x="1520890" y="132494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p:txBody>
      </p:sp>
      <p:sp>
        <p:nvSpPr>
          <p:cNvPr id="500" name="Google Shape;500;p73"/>
          <p:cNvSpPr txBox="1"/>
          <p:nvPr/>
        </p:nvSpPr>
        <p:spPr>
          <a:xfrm>
            <a:off x="1260798" y="2574342"/>
            <a:ext cx="9516059" cy="453009"/>
          </a:xfrm>
          <a:prstGeom prst="rect">
            <a:avLst/>
          </a:prstGeom>
          <a:noFill/>
          <a:ln>
            <a:noFill/>
          </a:ln>
        </p:spPr>
        <p:txBody>
          <a:bodyPr spcFirstLastPara="1" wrap="square" lIns="91425" tIns="45700" rIns="91425" bIns="45700" anchor="t" anchorCtr="0">
            <a:spAutoFit/>
          </a:bodyPr>
          <a:lstStyle/>
          <a:p>
            <a:pPr marL="228600" marR="3810" lvl="0" indent="0" algn="just" rtl="0">
              <a:lnSpc>
                <a:spcPct val="14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This register contains the ADC's DONE bit and the result of the most recent A/D conversion.</a:t>
            </a:r>
            <a:endParaRPr sz="1200" b="0" i="0" u="none" strike="noStrike" cap="none">
              <a:solidFill>
                <a:schemeClr val="dk1"/>
              </a:solidFill>
              <a:latin typeface="Calibri"/>
              <a:ea typeface="Calibri"/>
              <a:cs typeface="Calibri"/>
              <a:sym typeface="Calibri"/>
            </a:endParaRPr>
          </a:p>
        </p:txBody>
      </p:sp>
      <p:sp>
        <p:nvSpPr>
          <p:cNvPr id="501" name="Google Shape;501;p73"/>
          <p:cNvSpPr txBox="1"/>
          <p:nvPr/>
        </p:nvSpPr>
        <p:spPr>
          <a:xfrm>
            <a:off x="1350605" y="3460778"/>
            <a:ext cx="9426251" cy="1836400"/>
          </a:xfrm>
          <a:prstGeom prst="rect">
            <a:avLst/>
          </a:prstGeom>
          <a:noFill/>
          <a:ln>
            <a:noFill/>
          </a:ln>
        </p:spPr>
        <p:txBody>
          <a:bodyPr spcFirstLastPara="1" wrap="square" lIns="91425" tIns="45700" rIns="91425" bIns="45700" anchor="t" anchorCtr="0">
            <a:spAutoFit/>
          </a:bodyPr>
          <a:lstStyle/>
          <a:p>
            <a:pPr marL="2286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Bit	5:0	- </a:t>
            </a:r>
            <a:r>
              <a:rPr lang="en-IN" sz="1800" b="0" i="0" u="none" strike="noStrike" cap="none">
                <a:solidFill>
                  <a:schemeClr val="dk1"/>
                </a:solidFill>
                <a:latin typeface="Times New Roman"/>
                <a:ea typeface="Times New Roman"/>
                <a:cs typeface="Times New Roman"/>
                <a:sym typeface="Times New Roman"/>
              </a:rPr>
              <a:t>Reserved</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Bits 15:6 </a:t>
            </a:r>
            <a:r>
              <a:rPr lang="en-IN" sz="1800" b="0" i="0" u="none" strike="noStrike" cap="none">
                <a:solidFill>
                  <a:schemeClr val="dk1"/>
                </a:solidFill>
                <a:latin typeface="Times New Roman"/>
                <a:ea typeface="Times New Roman"/>
                <a:cs typeface="Times New Roman"/>
                <a:sym typeface="Times New Roman"/>
              </a:rPr>
              <a:t>- Result ,when DONE bit is set to 1, this field contains 10 bit ADC  result  0  to</a:t>
            </a:r>
            <a:endParaRPr sz="1200" b="0" i="0" u="none" strike="noStrike" cap="none">
              <a:solidFill>
                <a:schemeClr val="dk1"/>
              </a:solidFill>
              <a:latin typeface="Calibri"/>
              <a:ea typeface="Calibri"/>
              <a:cs typeface="Calibri"/>
              <a:sym typeface="Calibri"/>
            </a:endParaRPr>
          </a:p>
          <a:p>
            <a:pPr marL="0" marR="0" lvl="0" indent="0" algn="l" rtl="0">
              <a:lnSpc>
                <a:spcPct val="5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1023, correspond to 0V to 3.3V ( Vref )</a:t>
            </a:r>
            <a:endParaRPr sz="1200" b="0" i="0" u="none" strike="noStrike" cap="none">
              <a:solidFill>
                <a:schemeClr val="dk1"/>
              </a:solidFill>
              <a:latin typeface="Calibri"/>
              <a:ea typeface="Calibri"/>
              <a:cs typeface="Calibri"/>
              <a:sym typeface="Calibri"/>
            </a:endParaRPr>
          </a:p>
          <a:p>
            <a:pPr marL="0" marR="0" lvl="0" indent="0" algn="l" rtl="0">
              <a:lnSpc>
                <a:spcPct val="5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Bit 31 - DONE</a:t>
            </a:r>
            <a:r>
              <a:rPr lang="en-IN" sz="1800" b="0" i="0" u="none" strike="noStrike" cap="none">
                <a:solidFill>
                  <a:schemeClr val="dk1"/>
                </a:solidFill>
                <a:latin typeface="Times New Roman"/>
                <a:ea typeface="Times New Roman"/>
                <a:cs typeface="Times New Roman"/>
                <a:sym typeface="Times New Roman"/>
              </a:rPr>
              <a:t>, This bit set to 1, when conversion completes, It is cleared when this</a:t>
            </a:r>
            <a:endParaRPr sz="1200" b="0" i="0" u="none" strike="noStrike" cap="none">
              <a:solidFill>
                <a:schemeClr val="dk1"/>
              </a:solidFill>
              <a:latin typeface="Calibri"/>
              <a:ea typeface="Calibri"/>
              <a:cs typeface="Calibri"/>
              <a:sym typeface="Calibri"/>
            </a:endParaRPr>
          </a:p>
          <a:p>
            <a:pPr marL="0" marR="0" lvl="0" indent="0" algn="l" rtl="0">
              <a:lnSpc>
                <a:spcPct val="5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register is read and when the AD0CR is written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74"/>
          <p:cNvPicPr preferRelativeResize="0"/>
          <p:nvPr/>
        </p:nvPicPr>
        <p:blipFill rotWithShape="1">
          <a:blip r:embed="rId3">
            <a:alphaModFix/>
          </a:blip>
          <a:srcRect/>
          <a:stretch/>
        </p:blipFill>
        <p:spPr>
          <a:xfrm>
            <a:off x="2421391" y="261397"/>
            <a:ext cx="6200094" cy="63352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5"/>
          <p:cNvSpPr txBox="1"/>
          <p:nvPr/>
        </p:nvSpPr>
        <p:spPr>
          <a:xfrm>
            <a:off x="1052027" y="753061"/>
            <a:ext cx="6116216" cy="400110"/>
          </a:xfrm>
          <a:prstGeom prst="rect">
            <a:avLst/>
          </a:prstGeom>
          <a:noFill/>
          <a:ln>
            <a:noFill/>
          </a:ln>
        </p:spPr>
        <p:txBody>
          <a:bodyPr spcFirstLastPara="1" wrap="square" lIns="91425" tIns="45700" rIns="91425" bIns="45700" anchor="t" anchorCtr="0">
            <a:spAutoFit/>
          </a:bodyPr>
          <a:lstStyle/>
          <a:p>
            <a:pPr marL="22860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dk1"/>
                </a:solidFill>
                <a:latin typeface="Times New Roman"/>
                <a:ea typeface="Times New Roman"/>
                <a:cs typeface="Times New Roman"/>
                <a:sym typeface="Times New Roman"/>
              </a:rPr>
              <a:t>Program Steps to Read Analog Input :</a:t>
            </a:r>
            <a:endParaRPr sz="1400" b="0" i="0" u="none" strike="noStrike" cap="none">
              <a:solidFill>
                <a:schemeClr val="dk1"/>
              </a:solidFill>
              <a:latin typeface="Calibri"/>
              <a:ea typeface="Calibri"/>
              <a:cs typeface="Calibri"/>
              <a:sym typeface="Calibri"/>
            </a:endParaRPr>
          </a:p>
        </p:txBody>
      </p:sp>
      <p:sp>
        <p:nvSpPr>
          <p:cNvPr id="512" name="Google Shape;512;p75"/>
          <p:cNvSpPr txBox="1"/>
          <p:nvPr/>
        </p:nvSpPr>
        <p:spPr>
          <a:xfrm>
            <a:off x="1250302" y="1483567"/>
            <a:ext cx="8957388" cy="4802533"/>
          </a:xfrm>
          <a:prstGeom prst="rect">
            <a:avLst/>
          </a:prstGeom>
          <a:noFill/>
          <a:ln>
            <a:noFill/>
          </a:ln>
        </p:spPr>
        <p:txBody>
          <a:bodyPr spcFirstLastPara="1" wrap="square" lIns="91425" tIns="45700" rIns="91425" bIns="45700" anchor="t" anchorCtr="0">
            <a:spAutoFit/>
          </a:bodyPr>
          <a:lstStyle/>
          <a:p>
            <a:pPr marL="342900" marR="3810" lvl="0" indent="-342900" algn="l" rtl="0">
              <a:lnSpc>
                <a:spcPct val="97000"/>
              </a:lnSpc>
              <a:spcBef>
                <a:spcPts val="0"/>
              </a:spcBef>
              <a:spcAft>
                <a:spcPts val="0"/>
              </a:spcAft>
              <a:buClr>
                <a:schemeClr val="dk1"/>
              </a:buClr>
              <a:buSzPts val="2000"/>
              <a:buFont typeface="Garamond"/>
              <a:buAutoNum type="arabicPeriod"/>
            </a:pPr>
            <a:r>
              <a:rPr lang="en-IN" sz="2000" b="0" i="0" u="none" strike="noStrike" cap="none">
                <a:solidFill>
                  <a:schemeClr val="dk1"/>
                </a:solidFill>
                <a:latin typeface="Times New Roman"/>
                <a:ea typeface="Times New Roman"/>
                <a:cs typeface="Times New Roman"/>
                <a:sym typeface="Times New Roman"/>
              </a:rPr>
              <a:t>Select the analog input pin (1 to 6 of ADC0 or 0 to 7 of ADC1) and configure the pin as Analog input using PINSEL register</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5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000"/>
              <a:buFont typeface="Garamond"/>
              <a:buAutoNum type="arabicPeriod" startAt="2"/>
            </a:pPr>
            <a:r>
              <a:rPr lang="en-IN" sz="2000" b="0" i="0" u="none" strike="noStrike" cap="none">
                <a:solidFill>
                  <a:schemeClr val="dk1"/>
                </a:solidFill>
                <a:latin typeface="Times New Roman"/>
                <a:ea typeface="Times New Roman"/>
                <a:cs typeface="Times New Roman"/>
                <a:sym typeface="Times New Roman"/>
              </a:rPr>
              <a:t>Write to ADC control Register:</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Make ADC operational (set the Bit 21)</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Select the channel(set any one bit of Bit0 to Bit7 – for AD0 to AD7)</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Issue SOC signal (set 001 on bits : 26 25 24)</a:t>
            </a:r>
            <a:endParaRPr sz="1400" b="0" i="0" u="none" strike="noStrike" cap="none">
              <a:solidFill>
                <a:schemeClr val="dk1"/>
              </a:solidFill>
              <a:latin typeface="Times New Roman"/>
              <a:ea typeface="Times New Roman"/>
              <a:cs typeface="Times New Roman"/>
              <a:sym typeface="Times New Roman"/>
            </a:endParaRPr>
          </a:p>
          <a:p>
            <a:pPr marL="6858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Example: select AD0.1</a:t>
            </a:r>
            <a:endParaRPr sz="1400" b="0" i="0" u="none" strike="noStrike" cap="none">
              <a:solidFill>
                <a:schemeClr val="dk1"/>
              </a:solidFill>
              <a:latin typeface="Times New Roman"/>
              <a:ea typeface="Times New Roman"/>
              <a:cs typeface="Times New Roman"/>
              <a:sym typeface="Times New Roman"/>
            </a:endParaRPr>
          </a:p>
          <a:p>
            <a:pPr marL="6858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AD0CR = (1 &lt;&lt; 1)  | (1 &lt;&lt; 21)  | (1&lt;&lt;24) ; // assuming other bits are zero</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3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457200" marR="1324610" lvl="0" indent="-457200" algn="l" rtl="0">
              <a:lnSpc>
                <a:spcPct val="97000"/>
              </a:lnSpc>
              <a:spcBef>
                <a:spcPts val="0"/>
              </a:spcBef>
              <a:spcAft>
                <a:spcPts val="0"/>
              </a:spcAft>
              <a:buClr>
                <a:schemeClr val="dk1"/>
              </a:buClr>
              <a:buSzPts val="2000"/>
              <a:buFont typeface="Garamond"/>
              <a:buAutoNum type="arabicPeriod" startAt="3"/>
            </a:pPr>
            <a:r>
              <a:rPr lang="en-IN" sz="2000" b="0" i="0" u="none" strike="noStrike" cap="none">
                <a:solidFill>
                  <a:schemeClr val="dk1"/>
                </a:solidFill>
                <a:latin typeface="Times New Roman"/>
                <a:ea typeface="Times New Roman"/>
                <a:cs typeface="Times New Roman"/>
                <a:sym typeface="Times New Roman"/>
              </a:rPr>
              <a:t>Check for the conversion to complete, by reading Bit31 of GDR Example: for ADC0</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25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9906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while( (AD0GDR &amp; (unsigned long) 1 &lt;&lt; 31) == 0);</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3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457200" marR="3810" lvl="0" indent="-457200" algn="l" rtl="0">
              <a:lnSpc>
                <a:spcPct val="97000"/>
              </a:lnSpc>
              <a:spcBef>
                <a:spcPts val="0"/>
              </a:spcBef>
              <a:spcAft>
                <a:spcPts val="0"/>
              </a:spcAft>
              <a:buClr>
                <a:schemeClr val="dk1"/>
              </a:buClr>
              <a:buSzPts val="2000"/>
              <a:buFont typeface="Garamond"/>
              <a:buAutoNum type="arabicPeriod" startAt="4"/>
            </a:pPr>
            <a:r>
              <a:rPr lang="en-IN" sz="2000" b="0" i="0" u="none" strike="noStrike" cap="none">
                <a:solidFill>
                  <a:schemeClr val="dk1"/>
                </a:solidFill>
                <a:latin typeface="Times New Roman"/>
                <a:ea typeface="Times New Roman"/>
                <a:cs typeface="Times New Roman"/>
                <a:sym typeface="Times New Roman"/>
              </a:rPr>
              <a:t>Read the Digital output from GDR, after aligning the result to LSB (Bit0) and masking other bits to Zero</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5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Example:</a:t>
            </a:r>
            <a:endParaRPr sz="1400" b="0" i="0" u="none" strike="noStrike" cap="none">
              <a:solidFill>
                <a:schemeClr val="dk1"/>
              </a:solidFill>
              <a:latin typeface="Times New Roman"/>
              <a:ea typeface="Times New Roman"/>
              <a:cs typeface="Times New Roman"/>
              <a:sym typeface="Times New Roman"/>
            </a:endParaRPr>
          </a:p>
          <a:p>
            <a:pPr marL="1143000" marR="0" lvl="2" indent="-228600" algn="l" rtl="0">
              <a:lnSpc>
                <a:spcPct val="100000"/>
              </a:lnSpc>
              <a:spcBef>
                <a:spcPts val="0"/>
              </a:spcBef>
              <a:spcAft>
                <a:spcPts val="0"/>
              </a:spcAft>
              <a:buClr>
                <a:schemeClr val="dk1"/>
              </a:buClr>
              <a:buSzPts val="2000"/>
              <a:buFont typeface="Garamond"/>
              <a:buAutoNum type="romanLcPeriod"/>
            </a:pPr>
            <a:r>
              <a:rPr lang="en-IN" sz="2000" b="0" i="0" u="none" strike="noStrike" cap="none">
                <a:solidFill>
                  <a:schemeClr val="dk1"/>
                </a:solidFill>
                <a:latin typeface="Times New Roman"/>
                <a:ea typeface="Times New Roman"/>
                <a:cs typeface="Times New Roman"/>
                <a:sym typeface="Times New Roman"/>
              </a:rPr>
              <a:t>= (AD0GDR &gt;&gt; 6 ) &amp; 0x3FF ;</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6"/>
          <p:cNvSpPr txBox="1"/>
          <p:nvPr/>
        </p:nvSpPr>
        <p:spPr>
          <a:xfrm>
            <a:off x="538843" y="549532"/>
            <a:ext cx="10685884" cy="821122"/>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Example Program :</a:t>
            </a:r>
            <a:endParaRPr sz="1100" b="0" i="0" u="none" strike="noStrike" cap="none">
              <a:solidFill>
                <a:schemeClr val="dk1"/>
              </a:solidFill>
              <a:latin typeface="Calibri"/>
              <a:ea typeface="Calibri"/>
              <a:cs typeface="Calibri"/>
              <a:sym typeface="Calibri"/>
            </a:endParaRPr>
          </a:p>
          <a:p>
            <a:pPr marL="457200" marR="3810" lvl="0" indent="0" algn="just" rtl="0">
              <a:lnSpc>
                <a:spcPct val="98000"/>
              </a:lnSpc>
              <a:spcBef>
                <a:spcPts val="0"/>
              </a:spcBef>
              <a:spcAft>
                <a:spcPts val="0"/>
              </a:spcAft>
              <a:buClr>
                <a:srgbClr val="000000"/>
              </a:buClr>
              <a:buSzPts val="1600"/>
              <a:buFont typeface="Arial"/>
              <a:buNone/>
            </a:pPr>
            <a:r>
              <a:rPr lang="en-IN" sz="1600" b="1" i="0" u="none" strike="noStrike" cap="none">
                <a:solidFill>
                  <a:schemeClr val="dk1"/>
                </a:solidFill>
                <a:latin typeface="Times New Roman"/>
                <a:ea typeface="Times New Roman"/>
                <a:cs typeface="Times New Roman"/>
                <a:sym typeface="Times New Roman"/>
              </a:rPr>
              <a:t>LDR (Light Dependant Resistor ) / PhotoDiode is connected to P0.28 and LED is connected to P0.21, Read the Light intensity. Make the LED on whenever there is less/no light.</a:t>
            </a:r>
            <a:endParaRPr sz="1100" b="0" i="0" u="none" strike="noStrike" cap="none">
              <a:solidFill>
                <a:schemeClr val="dk1"/>
              </a:solidFill>
              <a:latin typeface="Calibri"/>
              <a:ea typeface="Calibri"/>
              <a:cs typeface="Calibri"/>
              <a:sym typeface="Calibri"/>
            </a:endParaRPr>
          </a:p>
        </p:txBody>
      </p:sp>
      <p:sp>
        <p:nvSpPr>
          <p:cNvPr id="518" name="Google Shape;518;p76"/>
          <p:cNvSpPr txBox="1"/>
          <p:nvPr/>
        </p:nvSpPr>
        <p:spPr>
          <a:xfrm>
            <a:off x="632150" y="1235883"/>
            <a:ext cx="7588120" cy="5622117"/>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#include &lt;lpc214x.h&gt;</a:t>
            </a:r>
            <a:endParaRPr sz="1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#define LED_ON  IO0SET  = 1 &lt;&lt; 21</a:t>
            </a:r>
            <a:endParaRPr sz="1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#define LED_OFF IO0CLR = 1 &lt;&lt; 21</a:t>
            </a:r>
            <a:endParaRPr sz="1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int main()</a:t>
            </a:r>
            <a:endParaRPr sz="1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t>
            </a:r>
            <a:endParaRPr sz="1100" b="0" i="0" u="none" strike="noStrike" cap="none">
              <a:solidFill>
                <a:schemeClr val="dk1"/>
              </a:solidFill>
              <a:latin typeface="Calibri"/>
              <a:ea typeface="Calibri"/>
              <a:cs typeface="Calibri"/>
              <a:sym typeface="Calibri"/>
            </a:endParaRPr>
          </a:p>
          <a:p>
            <a:pPr marL="0" marR="0" lvl="0" indent="0" algn="l" rtl="0">
              <a:lnSpc>
                <a:spcPct val="454"/>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unsigned int i;</a:t>
            </a:r>
            <a:endParaRPr sz="1100" b="0" i="0" u="none" strike="noStrike" cap="none">
              <a:solidFill>
                <a:schemeClr val="dk1"/>
              </a:solidFill>
              <a:latin typeface="Calibri"/>
              <a:ea typeface="Calibri"/>
              <a:cs typeface="Calibri"/>
              <a:sym typeface="Calibri"/>
            </a:endParaRPr>
          </a:p>
          <a:p>
            <a:pPr marL="0" marR="0" lvl="0" indent="0" algn="l" rtl="0">
              <a:lnSpc>
                <a:spcPct val="125454"/>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IO0DIR = (1 &lt;&lt; 21) ;  // P0.21-o/p</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PINSEL1 = 1 &lt;&lt; 24;  // P0.28 AS AD0.1(01)</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LED_ON;</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do</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t>
            </a:r>
            <a:endParaRPr sz="1100" b="0"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AD0CR=(1&lt;&lt;1|1&lt;&lt;21|1&lt;&lt;24);</a:t>
            </a:r>
            <a:endParaRPr sz="1100" b="0" i="0" u="none" strike="noStrike" cap="none">
              <a:solidFill>
                <a:schemeClr val="dk1"/>
              </a:solidFill>
              <a:latin typeface="Calibri"/>
              <a:ea typeface="Calibri"/>
              <a:cs typeface="Calibri"/>
              <a:sym typeface="Calibri"/>
            </a:endParaRPr>
          </a:p>
          <a:p>
            <a:pPr marL="0" marR="0" lvl="0" indent="0" algn="l" rtl="0">
              <a:lnSpc>
                <a:spcPct val="5454"/>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Calibri"/>
              <a:ea typeface="Calibri"/>
              <a:cs typeface="Calibri"/>
              <a:sym typeface="Calibri"/>
            </a:endParaRPr>
          </a:p>
          <a:p>
            <a:pPr marL="1371600" marR="105791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While ( (AD0GDR &amp; (unsigned long) 1 &lt;&lt; 31) == 0); </a:t>
            </a:r>
            <a:endParaRPr sz="1400" b="0" i="0" u="none" strike="noStrike" cap="none">
              <a:solidFill>
                <a:srgbClr val="000000"/>
              </a:solidFill>
              <a:latin typeface="Arial"/>
              <a:ea typeface="Arial"/>
              <a:cs typeface="Arial"/>
              <a:sym typeface="Arial"/>
            </a:endParaRPr>
          </a:p>
          <a:p>
            <a:pPr marL="1371600" marR="105791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i = (AD0GDR &gt;&gt; 6 ) &amp; 0x3FF ; </a:t>
            </a:r>
            <a:endParaRPr sz="1400" b="0" i="0" u="none" strike="noStrike" cap="none">
              <a:solidFill>
                <a:srgbClr val="000000"/>
              </a:solidFill>
              <a:latin typeface="Arial"/>
              <a:ea typeface="Arial"/>
              <a:cs typeface="Arial"/>
              <a:sym typeface="Arial"/>
            </a:endParaRPr>
          </a:p>
          <a:p>
            <a:pPr marL="1371600" marR="105791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if (i &gt; 100)</a:t>
            </a:r>
            <a:endParaRPr sz="1100" b="0" i="0" u="none" strike="noStrike" cap="none">
              <a:solidFill>
                <a:schemeClr val="dk1"/>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1100"/>
              <a:buFont typeface="Arial"/>
              <a:buNone/>
            </a:pPr>
            <a:r>
              <a:rPr lang="en-IN" sz="11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LED_OFF;</a:t>
            </a:r>
            <a:endParaRPr sz="1100" b="0" i="0" u="none" strike="noStrike" cap="none">
              <a:solidFill>
                <a:schemeClr val="dk1"/>
              </a:solidFill>
              <a:latin typeface="Calibri"/>
              <a:ea typeface="Calibri"/>
              <a:cs typeface="Calibri"/>
              <a:sym typeface="Calibri"/>
            </a:endParaRPr>
          </a:p>
          <a:p>
            <a:pPr marL="13716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else</a:t>
            </a:r>
            <a:endParaRPr sz="1100" b="0" i="0" u="none" strike="noStrike" cap="none">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LED_ON;</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t>
            </a:r>
            <a:endParaRPr sz="1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while(1);</a:t>
            </a:r>
            <a:endParaRPr sz="1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7"/>
          <p:cNvSpPr txBox="1"/>
          <p:nvPr/>
        </p:nvSpPr>
        <p:spPr>
          <a:xfrm>
            <a:off x="781438" y="611192"/>
            <a:ext cx="10676553" cy="1363322"/>
          </a:xfrm>
          <a:prstGeom prst="rect">
            <a:avLst/>
          </a:prstGeom>
          <a:noFill/>
          <a:ln>
            <a:noFill/>
          </a:ln>
        </p:spPr>
        <p:txBody>
          <a:bodyPr spcFirstLastPara="1" wrap="square" lIns="91425" tIns="45700" rIns="91425" bIns="45700" anchor="t" anchorCtr="0">
            <a:spAutoFit/>
          </a:bodyPr>
          <a:lstStyle/>
          <a:p>
            <a:pPr marL="850900" marR="0" lvl="0" indent="0" algn="l" rtl="0">
              <a:lnSpc>
                <a:spcPct val="100000"/>
              </a:lnSpc>
              <a:spcBef>
                <a:spcPts val="0"/>
              </a:spcBef>
              <a:spcAft>
                <a:spcPts val="0"/>
              </a:spcAft>
              <a:buClr>
                <a:srgbClr val="000000"/>
              </a:buClr>
              <a:buSzPts val="1800"/>
              <a:buFont typeface="Arial"/>
              <a:buNone/>
            </a:pPr>
            <a:r>
              <a:rPr lang="en-IN" sz="1800" b="1" i="0" u="sng" strike="noStrike" cap="none">
                <a:solidFill>
                  <a:schemeClr val="dk1"/>
                </a:solidFill>
                <a:latin typeface="Times New Roman"/>
                <a:ea typeface="Times New Roman"/>
                <a:cs typeface="Times New Roman"/>
                <a:sym typeface="Times New Roman"/>
              </a:rPr>
              <a:t>Interfacing of Potentiometer , LDR and Temperature Sensor (LM35)</a:t>
            </a:r>
            <a:endParaRPr sz="1200" b="0" i="0" u="none" strike="noStrike" cap="none">
              <a:solidFill>
                <a:schemeClr val="dk1"/>
              </a:solidFill>
              <a:latin typeface="Calibri"/>
              <a:ea typeface="Calibri"/>
              <a:cs typeface="Calibri"/>
              <a:sym typeface="Calibri"/>
            </a:endParaRPr>
          </a:p>
          <a:p>
            <a:pPr marL="0" marR="0" lvl="0" indent="0" algn="l" rtl="0">
              <a:lnSpc>
                <a:spcPct val="117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54610" lvl="0" indent="0" algn="l" rtl="0">
              <a:lnSpc>
                <a:spcPct val="98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Here ADC channel 1 is selected, and three ADC inputs AD1.2,AD1.3 and AD1.4 are used to read the the analog voltage from trimpot,LDR and LM35. All the inputs are connected to LPC 2148 through voltage followers for protection and noise reduction.</a:t>
            </a:r>
            <a:endParaRPr sz="1200" b="0" i="0" u="none" strike="noStrike" cap="none">
              <a:solidFill>
                <a:schemeClr val="dk1"/>
              </a:solidFill>
              <a:latin typeface="Calibri"/>
              <a:ea typeface="Calibri"/>
              <a:cs typeface="Calibri"/>
              <a:sym typeface="Calibri"/>
            </a:endParaRPr>
          </a:p>
        </p:txBody>
      </p:sp>
      <p:pic>
        <p:nvPicPr>
          <p:cNvPr id="524" name="Google Shape;524;p77"/>
          <p:cNvPicPr preferRelativeResize="0"/>
          <p:nvPr/>
        </p:nvPicPr>
        <p:blipFill rotWithShape="1">
          <a:blip r:embed="rId3">
            <a:alphaModFix/>
          </a:blip>
          <a:srcRect/>
          <a:stretch/>
        </p:blipFill>
        <p:spPr>
          <a:xfrm>
            <a:off x="1772816" y="1974514"/>
            <a:ext cx="8332237" cy="45849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1295402" y="982133"/>
            <a:ext cx="9154884" cy="91198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IN"/>
              <a:t>Interfacing &amp; Programming GPIO</a:t>
            </a:r>
            <a:endParaRPr/>
          </a:p>
        </p:txBody>
      </p:sp>
      <p:sp>
        <p:nvSpPr>
          <p:cNvPr id="183" name="Google Shape;183;p24"/>
          <p:cNvSpPr txBox="1">
            <a:spLocks noGrp="1"/>
          </p:cNvSpPr>
          <p:nvPr>
            <p:ph type="body" idx="1"/>
          </p:nvPr>
        </p:nvSpPr>
        <p:spPr>
          <a:xfrm>
            <a:off x="1295401" y="1894115"/>
            <a:ext cx="9601196" cy="398175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70"/>
              <a:buNone/>
            </a:pPr>
            <a:r>
              <a:rPr lang="en-IN" sz="1800">
                <a:latin typeface="Times New Roman"/>
                <a:ea typeface="Times New Roman"/>
                <a:cs typeface="Times New Roman"/>
                <a:sym typeface="Times New Roman"/>
              </a:rPr>
              <a:t>LPC 2148 provides 2 ports, of size 32 bits, used to interface LCD, relays, LEDs etc.</a:t>
            </a:r>
            <a:endParaRPr sz="1800">
              <a:latin typeface="Calibri"/>
              <a:ea typeface="Calibri"/>
              <a:cs typeface="Calibri"/>
              <a:sym typeface="Calibri"/>
            </a:endParaRPr>
          </a:p>
          <a:p>
            <a:pPr marL="0" lvl="0" indent="0" algn="l" rtl="0">
              <a:lnSpc>
                <a:spcPct val="80277"/>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marL="285750" lvl="0" indent="-285750" algn="just" rtl="0">
              <a:lnSpc>
                <a:spcPct val="97000"/>
              </a:lnSpc>
              <a:spcBef>
                <a:spcPts val="960"/>
              </a:spcBef>
              <a:spcAft>
                <a:spcPts val="0"/>
              </a:spcAft>
              <a:buSzPts val="2070"/>
              <a:buFont typeface="Noto Sans Symbols"/>
              <a:buChar char="❖"/>
            </a:pPr>
            <a:r>
              <a:rPr lang="en-IN" sz="1800" b="1">
                <a:latin typeface="Times New Roman"/>
                <a:ea typeface="Times New Roman"/>
                <a:cs typeface="Times New Roman"/>
                <a:sym typeface="Times New Roman"/>
              </a:rPr>
              <a:t>Port 0</a:t>
            </a:r>
            <a:r>
              <a:rPr lang="en-IN" sz="1800">
                <a:latin typeface="Times New Roman"/>
                <a:ea typeface="Times New Roman"/>
                <a:cs typeface="Times New Roman"/>
                <a:sym typeface="Times New Roman"/>
              </a:rPr>
              <a:t> is a 32 bit I/O port, of which 28 pins can be used for digital i/o, P0.31 used only for o/p, pins</a:t>
            </a:r>
            <a:endParaRPr/>
          </a:p>
          <a:p>
            <a:pPr marL="0" lvl="0" indent="0" algn="just" rtl="0">
              <a:lnSpc>
                <a:spcPct val="97000"/>
              </a:lnSpc>
              <a:spcBef>
                <a:spcPts val="960"/>
              </a:spcBef>
              <a:spcAft>
                <a:spcPts val="0"/>
              </a:spcAft>
              <a:buSzPts val="2070"/>
              <a:buNone/>
            </a:pPr>
            <a:r>
              <a:rPr lang="en-IN" sz="1800">
                <a:latin typeface="Times New Roman"/>
                <a:ea typeface="Times New Roman"/>
                <a:cs typeface="Times New Roman"/>
                <a:sym typeface="Times New Roman"/>
              </a:rPr>
              <a:t>	 P0.24,P0.26 &amp; P0.27 are reserved and not available for use. [29]</a:t>
            </a:r>
            <a:endParaRPr/>
          </a:p>
          <a:p>
            <a:pPr marL="0" lvl="0" indent="0" algn="just" rtl="0">
              <a:lnSpc>
                <a:spcPct val="97000"/>
              </a:lnSpc>
              <a:spcBef>
                <a:spcPts val="960"/>
              </a:spcBef>
              <a:spcAft>
                <a:spcPts val="0"/>
              </a:spcAft>
              <a:buSzPts val="2070"/>
              <a:buNone/>
            </a:pPr>
            <a:endParaRPr sz="1800">
              <a:latin typeface="Calibri"/>
              <a:ea typeface="Calibri"/>
              <a:cs typeface="Calibri"/>
              <a:sym typeface="Calibri"/>
            </a:endParaRPr>
          </a:p>
          <a:p>
            <a:pPr marL="285750" marR="12700" lvl="0" indent="-285750" algn="just" rtl="0">
              <a:lnSpc>
                <a:spcPct val="97000"/>
              </a:lnSpc>
              <a:spcBef>
                <a:spcPts val="960"/>
              </a:spcBef>
              <a:spcAft>
                <a:spcPts val="0"/>
              </a:spcAft>
              <a:buSzPts val="2070"/>
              <a:buFont typeface="Noto Sans Symbols"/>
              <a:buChar char="❖"/>
            </a:pPr>
            <a:r>
              <a:rPr lang="en-IN" sz="1800" b="1">
                <a:latin typeface="Times New Roman"/>
                <a:ea typeface="Times New Roman"/>
                <a:cs typeface="Times New Roman"/>
                <a:sym typeface="Times New Roman"/>
              </a:rPr>
              <a:t>Port 1</a:t>
            </a:r>
            <a:r>
              <a:rPr lang="en-IN" sz="1800">
                <a:latin typeface="Times New Roman"/>
                <a:ea typeface="Times New Roman"/>
                <a:cs typeface="Times New Roman"/>
                <a:sym typeface="Times New Roman"/>
              </a:rPr>
              <a:t> is a 32 bit I/O port, but only P1.16 – P1.31 are available for I/O. Hence totally 45 I/O are</a:t>
            </a:r>
            <a:endParaRPr/>
          </a:p>
          <a:p>
            <a:pPr marL="0" marR="12700" lvl="0" indent="0" algn="just" rtl="0">
              <a:lnSpc>
                <a:spcPct val="97000"/>
              </a:lnSpc>
              <a:spcBef>
                <a:spcPts val="360"/>
              </a:spcBef>
              <a:spcAft>
                <a:spcPts val="0"/>
              </a:spcAft>
              <a:buSzPts val="2070"/>
              <a:buNone/>
            </a:pPr>
            <a:r>
              <a:rPr lang="en-IN" sz="1800">
                <a:latin typeface="Times New Roman"/>
                <a:ea typeface="Times New Roman"/>
                <a:cs typeface="Times New Roman"/>
                <a:sym typeface="Times New Roman"/>
              </a:rPr>
              <a:t>	 possible, but all the pins have alternate functions also, as detailed below. [29+16=45]</a:t>
            </a:r>
            <a:endParaRPr sz="1800">
              <a:latin typeface="Calibri"/>
              <a:ea typeface="Calibri"/>
              <a:cs typeface="Calibri"/>
              <a:sym typeface="Calibri"/>
            </a:endParaRPr>
          </a:p>
          <a:p>
            <a:pPr marL="285750" lvl="0" indent="-110490" algn="l" rtl="0">
              <a:lnSpc>
                <a:spcPct val="100000"/>
              </a:lnSpc>
              <a:spcBef>
                <a:spcPts val="480"/>
              </a:spcBef>
              <a:spcAft>
                <a:spcPts val="0"/>
              </a:spcAft>
              <a:buSzPts val="276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530" name="Google Shape;530;p7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531" name="Google Shape;531;p78"/>
          <p:cNvPicPr preferRelativeResize="0"/>
          <p:nvPr/>
        </p:nvPicPr>
        <p:blipFill rotWithShape="1">
          <a:blip r:embed="rId3">
            <a:alphaModFix/>
          </a:blip>
          <a:srcRect/>
          <a:stretch/>
        </p:blipFill>
        <p:spPr>
          <a:xfrm>
            <a:off x="2453951" y="197112"/>
            <a:ext cx="6501202" cy="6463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9"/>
          <p:cNvSpPr txBox="1"/>
          <p:nvPr/>
        </p:nvSpPr>
        <p:spPr>
          <a:xfrm>
            <a:off x="1166327" y="731240"/>
            <a:ext cx="10515600" cy="4653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unsigned int adc(int no,int ch)</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Arial"/>
              <a:buChar char="//"/>
            </a:pPr>
            <a:r>
              <a:rPr lang="en-IN" sz="1800" b="0" i="1" u="none" strike="noStrike" cap="none">
                <a:solidFill>
                  <a:schemeClr val="dk1"/>
                </a:solidFill>
                <a:latin typeface="Times New Roman"/>
                <a:ea typeface="Times New Roman"/>
                <a:cs typeface="Times New Roman"/>
                <a:sym typeface="Times New Roman"/>
              </a:rPr>
              <a:t>adc(1,4) for temp sensor LM35, digital value will increase as temp increases</a:t>
            </a:r>
            <a:endParaRPr sz="1200" b="0" i="0" u="none" strike="noStrike" cap="none">
              <a:solidFill>
                <a:schemeClr val="dk1"/>
              </a:solidFill>
              <a:latin typeface="Calibri"/>
              <a:ea typeface="Calibri"/>
              <a:cs typeface="Calibri"/>
              <a:sym typeface="Calibri"/>
            </a:endParaRPr>
          </a:p>
          <a:p>
            <a:pPr marL="0" marR="0" lvl="0" indent="0" algn="l" rtl="0">
              <a:lnSpc>
                <a:spcPct val="1111"/>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Arial"/>
              <a:buChar char="//"/>
            </a:pPr>
            <a:r>
              <a:rPr lang="en-IN" sz="1800" b="0" i="1" u="none" strike="noStrike" cap="none">
                <a:solidFill>
                  <a:schemeClr val="dk1"/>
                </a:solidFill>
                <a:latin typeface="Times New Roman"/>
                <a:ea typeface="Times New Roman"/>
                <a:cs typeface="Times New Roman"/>
                <a:sym typeface="Times New Roman"/>
              </a:rPr>
              <a:t>adc(1,3) for LDR - digival value will reduce as the light increases</a:t>
            </a:r>
            <a:endParaRPr sz="1200" b="0" i="0" u="none" strike="noStrike" cap="none">
              <a:solidFill>
                <a:schemeClr val="dk1"/>
              </a:solidFill>
              <a:latin typeface="Calibri"/>
              <a:ea typeface="Calibri"/>
              <a:cs typeface="Calibri"/>
              <a:sym typeface="Calibri"/>
            </a:endParaRPr>
          </a:p>
          <a:p>
            <a:pPr marL="0" marR="0" lvl="0" indent="0" algn="l" rtl="0">
              <a:lnSpc>
                <a:spcPct val="1111"/>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Arial"/>
              <a:buChar char="//"/>
            </a:pPr>
            <a:r>
              <a:rPr lang="en-IN" sz="1800" b="0" i="1" u="none" strike="noStrike" cap="none">
                <a:solidFill>
                  <a:schemeClr val="dk1"/>
                </a:solidFill>
                <a:latin typeface="Times New Roman"/>
                <a:ea typeface="Times New Roman"/>
                <a:cs typeface="Times New Roman"/>
                <a:sym typeface="Times New Roman"/>
              </a:rPr>
              <a:t>adc(1,2) for trimpot - digital value changes as the pot rotation</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unsigned int val;</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PINSEL0 |=  0x0F300000;</a:t>
            </a:r>
            <a:r>
              <a:rPr lang="en-IN" sz="1200" b="0" i="0" u="none" strike="noStrike" cap="none">
                <a:solidFill>
                  <a:schemeClr val="dk1"/>
                </a:solidFill>
                <a:latin typeface="Times New Roman"/>
                <a:ea typeface="Times New Roman"/>
                <a:cs typeface="Times New Roman"/>
                <a:sym typeface="Times New Roman"/>
              </a:rPr>
              <a:t>	</a:t>
            </a:r>
            <a:r>
              <a:rPr lang="en-IN" sz="1800" b="0" i="1" u="none" strike="noStrike" cap="none">
                <a:solidFill>
                  <a:schemeClr val="dk1"/>
                </a:solidFill>
                <a:latin typeface="Times New Roman"/>
                <a:ea typeface="Times New Roman"/>
                <a:cs typeface="Times New Roman"/>
                <a:sym typeface="Times New Roman"/>
              </a:rPr>
              <a:t>/* Select the P0_13 AD1.4 for ADC function  (26 and 27 bit to 1)*/</a:t>
            </a:r>
            <a:endParaRPr sz="1200" b="0" i="0" u="none" strike="noStrike" cap="none">
              <a:solidFill>
                <a:schemeClr val="dk1"/>
              </a:solidFill>
              <a:latin typeface="Calibri"/>
              <a:ea typeface="Calibri"/>
              <a:cs typeface="Calibri"/>
              <a:sym typeface="Calibri"/>
            </a:endParaRPr>
          </a:p>
          <a:p>
            <a:pPr marL="41910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Select the P0_12 AD1.3 for ADC function (24 and 25 bit to 1) */ </a:t>
            </a:r>
            <a:endParaRPr sz="1400" b="0" i="0" u="none" strike="noStrike" cap="none">
              <a:solidFill>
                <a:srgbClr val="000000"/>
              </a:solidFill>
              <a:latin typeface="Arial"/>
              <a:ea typeface="Arial"/>
              <a:cs typeface="Arial"/>
              <a:sym typeface="Arial"/>
            </a:endParaRPr>
          </a:p>
          <a:p>
            <a:pPr marL="41910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Select the P0_10 AD1.2 for ADC function  (20 and 21 bit to 1)*/</a:t>
            </a:r>
            <a:endParaRPr sz="1800" b="0" i="0" u="none" strike="noStrike" cap="none">
              <a:solidFill>
                <a:schemeClr val="dk1"/>
              </a:solidFill>
              <a:latin typeface="Times New Roman"/>
              <a:ea typeface="Times New Roman"/>
              <a:cs typeface="Times New Roman"/>
              <a:sym typeface="Times New Roman"/>
            </a:endParaRPr>
          </a:p>
          <a:p>
            <a:pPr marL="419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switch (no)</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19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5277"/>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endParaRPr sz="1200" b="0" i="0" u="none" strike="noStrike" cap="none">
              <a:solidFill>
                <a:schemeClr val="dk1"/>
              </a:solidFill>
              <a:latin typeface="Calibri"/>
              <a:ea typeface="Calibri"/>
              <a:cs typeface="Calibri"/>
              <a:sym typeface="Calibri"/>
            </a:endParaRPr>
          </a:p>
          <a:p>
            <a:pPr marL="0" marR="727710" lvl="0" indent="720725" algn="l" rtl="0">
              <a:lnSpc>
                <a:spcPct val="99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//select adc</a:t>
            </a: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1"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5715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0: AD0CR = 0x00200600 | (1&lt;&lt;ch); //select channel</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AD0CR | = (1&lt;&lt;24) ; //start conversion</a:t>
            </a:r>
            <a:endParaRPr sz="1400" b="0" i="0" u="none" strike="noStrike" cap="none">
              <a:solidFill>
                <a:srgbClr val="000000"/>
              </a:solidFill>
              <a:latin typeface="Arial"/>
              <a:ea typeface="Arial"/>
              <a:cs typeface="Arial"/>
              <a:sym typeface="Arial"/>
            </a:endParaRPr>
          </a:p>
          <a:p>
            <a:pPr marL="876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endParaRPr sz="1200" b="0" i="0" u="none" strike="noStrike" cap="none">
              <a:solidFill>
                <a:schemeClr val="dk1"/>
              </a:solidFill>
              <a:latin typeface="Calibri"/>
              <a:ea typeface="Calibri"/>
              <a:cs typeface="Calibri"/>
              <a:sym typeface="Calibri"/>
            </a:endParaRPr>
          </a:p>
          <a:p>
            <a:pPr marL="0" marR="0" lvl="0" indent="0" algn="l" rtl="0">
              <a:lnSpc>
                <a:spcPct val="66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1"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 ( ( AD0GDR &amp; ( 1U &lt;&lt; 31 ) ) == 0);</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0"/>
          <p:cNvSpPr txBox="1"/>
          <p:nvPr/>
        </p:nvSpPr>
        <p:spPr>
          <a:xfrm>
            <a:off x="1436914" y="913792"/>
            <a:ext cx="8537510" cy="4358437"/>
          </a:xfrm>
          <a:prstGeom prst="rect">
            <a:avLst/>
          </a:prstGeom>
          <a:noFill/>
          <a:ln>
            <a:noFill/>
          </a:ln>
        </p:spPr>
        <p:txBody>
          <a:bodyPr spcFirstLastPara="1" wrap="square" lIns="91425" tIns="45700" rIns="91425" bIns="45700" anchor="t" anchorCtr="0">
            <a:spAutoFit/>
          </a:bodyPr>
          <a:lstStyle/>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val = AD0GDR;</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break;</a:t>
            </a:r>
            <a:endParaRPr sz="1200" b="0" i="0" u="none" strike="noStrike" cap="none">
              <a:solidFill>
                <a:schemeClr val="dk1"/>
              </a:solidFill>
              <a:latin typeface="Calibri"/>
              <a:ea typeface="Calibri"/>
              <a:cs typeface="Calibri"/>
              <a:sym typeface="Calibri"/>
            </a:endParaRPr>
          </a:p>
          <a:p>
            <a:pPr marL="0" marR="0" lvl="0" indent="0" algn="l" rtl="0">
              <a:lnSpc>
                <a:spcPct val="79444"/>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5715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case 1: AD1CR = 0x00200600  | ( 1 &lt;&lt; ch ); //select channel</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AD1CR|= (1&lt;&lt;24); //start conversion</a:t>
            </a:r>
            <a:endParaRPr sz="1400" b="0" i="0" u="none" strike="noStrike" cap="none">
              <a:solidFill>
                <a:srgbClr val="000000"/>
              </a:solidFill>
              <a:latin typeface="Arial"/>
              <a:ea typeface="Arial"/>
              <a:cs typeface="Arial"/>
              <a:sym typeface="Arial"/>
            </a:endParaRPr>
          </a:p>
          <a:p>
            <a:pPr marL="876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 ( ( AD1GDR &amp; (1U &lt;&lt; 31) ) == 0);</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val = AD1GDR;</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876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break;</a:t>
            </a:r>
            <a:endParaRPr sz="1200" b="0" i="0" u="none" strike="noStrike" cap="none">
              <a:solidFill>
                <a:schemeClr val="dk1"/>
              </a:solidFill>
              <a:latin typeface="Calibri"/>
              <a:ea typeface="Calibri"/>
              <a:cs typeface="Calibri"/>
              <a:sym typeface="Calibri"/>
            </a:endParaRPr>
          </a:p>
          <a:p>
            <a:pPr marL="0" marR="0" lvl="0" indent="0" algn="l" rtl="0">
              <a:lnSpc>
                <a:spcPct val="79444"/>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endParaRPr sz="1200" b="0" i="0" u="none" strike="noStrike" cap="none">
              <a:solidFill>
                <a:schemeClr val="dk1"/>
              </a:solidFill>
              <a:latin typeface="Calibri"/>
              <a:ea typeface="Calibri"/>
              <a:cs typeface="Calibri"/>
              <a:sym typeface="Calibri"/>
            </a:endParaRPr>
          </a:p>
          <a:p>
            <a:pPr marL="0" marR="0" lvl="0" indent="0" algn="l" rtl="0">
              <a:lnSpc>
                <a:spcPct val="66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944"/>
              </a:lnSpc>
              <a:spcBef>
                <a:spcPts val="0"/>
              </a:spcBef>
              <a:spcAft>
                <a:spcPts val="0"/>
              </a:spcAft>
              <a:buClr>
                <a:srgbClr val="000000"/>
              </a:buClr>
              <a:buSzPts val="1800"/>
              <a:buFont typeface="Arial"/>
              <a:buNone/>
            </a:pPr>
            <a:br>
              <a:rPr lang="en-IN" sz="1800" b="0" i="1"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191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val = (val  &gt;&gt; 6) &amp; 0x03FF;</a:t>
            </a:r>
            <a:endParaRPr sz="1200" b="0" i="0" u="none" strike="noStrike" cap="none">
              <a:solidFill>
                <a:schemeClr val="dk1"/>
              </a:solidFill>
              <a:latin typeface="Calibri"/>
              <a:ea typeface="Calibri"/>
              <a:cs typeface="Calibri"/>
              <a:sym typeface="Calibri"/>
            </a:endParaRPr>
          </a:p>
          <a:p>
            <a:pPr marL="0" marR="0" lvl="0" indent="0" algn="l" rtl="0">
              <a:lnSpc>
                <a:spcPct val="4444"/>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bit 6:15 is 10 bit AD value</a:t>
            </a: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1"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return val;</a:t>
            </a:r>
            <a:endParaRPr sz="1200" b="0" i="0" u="none" strike="noStrike" cap="none">
              <a:solidFill>
                <a:schemeClr val="dk1"/>
              </a:solidFill>
              <a:latin typeface="Calibri"/>
              <a:ea typeface="Calibri"/>
              <a:cs typeface="Calibri"/>
              <a:sym typeface="Calibri"/>
            </a:endParaRPr>
          </a:p>
          <a:p>
            <a:pPr marL="0" marR="0" lvl="0" indent="0" algn="l" rtl="0">
              <a:lnSpc>
                <a:spcPct val="1388"/>
              </a:lnSpc>
              <a:spcBef>
                <a:spcPts val="0"/>
              </a:spcBef>
              <a:spcAft>
                <a:spcPts val="0"/>
              </a:spcAft>
              <a:buClr>
                <a:srgbClr val="000000"/>
              </a:buClr>
              <a:buSzPts val="1800"/>
              <a:buFont typeface="Arial"/>
              <a:buNone/>
            </a:pPr>
            <a:br>
              <a:rPr lang="en-IN" sz="1800" b="0" i="0" u="none" strike="noStrike" cap="none">
                <a:solidFill>
                  <a:schemeClr val="dk1"/>
                </a:solidFill>
                <a:latin typeface="Times New Roman"/>
                <a:ea typeface="Times New Roman"/>
                <a:cs typeface="Times New Roman"/>
                <a:sym typeface="Times New Roman"/>
              </a:rPr>
            </a:b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1"/>
          <p:cNvSpPr txBox="1"/>
          <p:nvPr/>
        </p:nvSpPr>
        <p:spPr>
          <a:xfrm>
            <a:off x="1149609" y="690666"/>
            <a:ext cx="989278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Alpha Numeric LCD Interface : Interface LCD and Write an Embedded C program to display text messages on the multiple lines of the display.</a:t>
            </a:r>
            <a:endParaRPr sz="1800" b="0" i="0" u="none" strike="noStrike" cap="none">
              <a:solidFill>
                <a:schemeClr val="dk1"/>
              </a:solidFill>
              <a:latin typeface="Garamond"/>
              <a:ea typeface="Garamond"/>
              <a:cs typeface="Garamond"/>
              <a:sym typeface="Garamond"/>
            </a:endParaRPr>
          </a:p>
        </p:txBody>
      </p:sp>
      <p:sp>
        <p:nvSpPr>
          <p:cNvPr id="547" name="Google Shape;547;p81"/>
          <p:cNvSpPr txBox="1"/>
          <p:nvPr/>
        </p:nvSpPr>
        <p:spPr>
          <a:xfrm>
            <a:off x="911291" y="1498441"/>
            <a:ext cx="10131100" cy="2286267"/>
          </a:xfrm>
          <a:prstGeom prst="rect">
            <a:avLst/>
          </a:prstGeom>
          <a:noFill/>
          <a:ln>
            <a:noFill/>
          </a:ln>
        </p:spPr>
        <p:txBody>
          <a:bodyPr spcFirstLastPara="1" wrap="square" lIns="91425" tIns="45700" rIns="91425" bIns="45700" anchor="t" anchorCtr="0">
            <a:spAutoFit/>
          </a:bodyPr>
          <a:lstStyle/>
          <a:p>
            <a:pPr marL="285750" marR="12700" lvl="0" indent="-285750" algn="just" rtl="0">
              <a:lnSpc>
                <a:spcPct val="9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LCD’s are preferred to seven segment displays because of their versatility and capability to house more information.</a:t>
            </a:r>
            <a:endParaRPr sz="1400" b="0" i="0" u="none" strike="noStrike" cap="none">
              <a:solidFill>
                <a:srgbClr val="000000"/>
              </a:solidFill>
              <a:latin typeface="Arial"/>
              <a:ea typeface="Arial"/>
              <a:cs typeface="Arial"/>
              <a:sym typeface="Arial"/>
            </a:endParaRPr>
          </a:p>
          <a:p>
            <a:pPr marL="285750" marR="12700" lvl="0" indent="-285750" algn="just" rtl="0">
              <a:lnSpc>
                <a:spcPct val="9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2 line (2 x 16) and 4 line (4x20) is the most popular, low cost character oriented LCD, suitable for understanding the working and programming of LCD. </a:t>
            </a:r>
            <a:endParaRPr sz="1400" b="0" i="0" u="none" strike="noStrike" cap="none">
              <a:solidFill>
                <a:srgbClr val="000000"/>
              </a:solidFill>
              <a:latin typeface="Arial"/>
              <a:ea typeface="Arial"/>
              <a:cs typeface="Arial"/>
              <a:sym typeface="Arial"/>
            </a:endParaRPr>
          </a:p>
          <a:p>
            <a:pPr marL="285750" marR="12700" lvl="0" indent="-285750" algn="just" rtl="0">
              <a:lnSpc>
                <a:spcPct val="9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LCD modules are popularly used in many of the electronics devices like coin phone, billing machine and weighing machines. </a:t>
            </a:r>
            <a:endParaRPr sz="1400" b="0" i="0" u="none" strike="noStrike" cap="none">
              <a:solidFill>
                <a:srgbClr val="000000"/>
              </a:solidFill>
              <a:latin typeface="Arial"/>
              <a:ea typeface="Arial"/>
              <a:cs typeface="Arial"/>
              <a:sym typeface="Arial"/>
            </a:endParaRPr>
          </a:p>
          <a:p>
            <a:pPr marL="285750" marR="12700" lvl="0" indent="-285750" algn="just" rtl="0">
              <a:lnSpc>
                <a:spcPct val="9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It is a powerful display options for stand-alone systems. Because of low power dissipation, high readability, flexibility for programmers.</a:t>
            </a:r>
            <a:endParaRPr sz="1200" b="0" i="0" u="none" strike="noStrike" cap="none">
              <a:solidFill>
                <a:schemeClr val="dk1"/>
              </a:solidFill>
              <a:latin typeface="Calibri"/>
              <a:ea typeface="Calibri"/>
              <a:cs typeface="Calibri"/>
              <a:sym typeface="Calibri"/>
            </a:endParaRPr>
          </a:p>
        </p:txBody>
      </p:sp>
      <p:pic>
        <p:nvPicPr>
          <p:cNvPr id="548" name="Google Shape;548;p81"/>
          <p:cNvPicPr preferRelativeResize="0"/>
          <p:nvPr/>
        </p:nvPicPr>
        <p:blipFill rotWithShape="1">
          <a:blip r:embed="rId3">
            <a:alphaModFix/>
          </a:blip>
          <a:srcRect/>
          <a:stretch/>
        </p:blipFill>
        <p:spPr>
          <a:xfrm>
            <a:off x="808654" y="3946152"/>
            <a:ext cx="4397121" cy="1988992"/>
          </a:xfrm>
          <a:prstGeom prst="rect">
            <a:avLst/>
          </a:prstGeom>
          <a:noFill/>
          <a:ln>
            <a:noFill/>
          </a:ln>
        </p:spPr>
      </p:pic>
      <p:pic>
        <p:nvPicPr>
          <p:cNvPr id="549" name="Google Shape;549;p81"/>
          <p:cNvPicPr preferRelativeResize="0"/>
          <p:nvPr/>
        </p:nvPicPr>
        <p:blipFill rotWithShape="1">
          <a:blip r:embed="rId4">
            <a:alphaModFix/>
          </a:blip>
          <a:srcRect/>
          <a:stretch/>
        </p:blipFill>
        <p:spPr>
          <a:xfrm>
            <a:off x="6639468" y="3805169"/>
            <a:ext cx="4511431" cy="227095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82"/>
          <p:cNvPicPr preferRelativeResize="0"/>
          <p:nvPr/>
        </p:nvPicPr>
        <p:blipFill rotWithShape="1">
          <a:blip r:embed="rId3">
            <a:alphaModFix/>
          </a:blip>
          <a:srcRect/>
          <a:stretch/>
        </p:blipFill>
        <p:spPr>
          <a:xfrm>
            <a:off x="5145786" y="621660"/>
            <a:ext cx="6638776" cy="4883401"/>
          </a:xfrm>
          <a:prstGeom prst="rect">
            <a:avLst/>
          </a:prstGeom>
          <a:noFill/>
          <a:ln>
            <a:noFill/>
          </a:ln>
        </p:spPr>
      </p:pic>
      <p:sp>
        <p:nvSpPr>
          <p:cNvPr id="555" name="Google Shape;555;p82"/>
          <p:cNvSpPr txBox="1"/>
          <p:nvPr/>
        </p:nvSpPr>
        <p:spPr>
          <a:xfrm>
            <a:off x="706794" y="922471"/>
            <a:ext cx="4313075"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LCD consists of DDRAM, CGROM, Shift registers, bit/pixel drivers, refreshing logics and lcd controller. </a:t>
            </a:r>
            <a:endParaRPr sz="1800" b="0" i="0" u="none" strike="noStrike" cap="none">
              <a:solidFill>
                <a:schemeClr val="dk1"/>
              </a:solidFill>
              <a:latin typeface="Garamond"/>
              <a:ea typeface="Garamond"/>
              <a:cs typeface="Garamond"/>
              <a:sym typeface="Garamond"/>
            </a:endParaRPr>
          </a:p>
        </p:txBody>
      </p:sp>
      <p:sp>
        <p:nvSpPr>
          <p:cNvPr id="556" name="Google Shape;556;p82"/>
          <p:cNvSpPr txBox="1"/>
          <p:nvPr/>
        </p:nvSpPr>
        <p:spPr>
          <a:xfrm>
            <a:off x="706794" y="1863031"/>
            <a:ext cx="3818553"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The data to be displayed on lcd, is to be written on to the DDRAM-display data Ram using the ascii format. </a:t>
            </a:r>
            <a:endParaRPr sz="1800" b="0" i="0" u="none" strike="noStrike" cap="none">
              <a:solidFill>
                <a:schemeClr val="dk1"/>
              </a:solidFill>
              <a:latin typeface="Garamond"/>
              <a:ea typeface="Garamond"/>
              <a:cs typeface="Garamond"/>
              <a:sym typeface="Garamond"/>
            </a:endParaRPr>
          </a:p>
        </p:txBody>
      </p:sp>
      <p:sp>
        <p:nvSpPr>
          <p:cNvPr id="557" name="Google Shape;557;p82"/>
          <p:cNvSpPr txBox="1"/>
          <p:nvPr/>
        </p:nvSpPr>
        <p:spPr>
          <a:xfrm>
            <a:off x="706794" y="3083509"/>
            <a:ext cx="4107802"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CGROM-Character generator rom, contains dot/pixel patterns for every character to be displayed (pre programmed). </a:t>
            </a:r>
            <a:endParaRPr sz="1800" b="0" i="0" u="none" strike="noStrike" cap="none">
              <a:solidFill>
                <a:schemeClr val="dk1"/>
              </a:solidFill>
              <a:latin typeface="Garamond"/>
              <a:ea typeface="Garamond"/>
              <a:cs typeface="Garamond"/>
              <a:sym typeface="Garamond"/>
            </a:endParaRPr>
          </a:p>
        </p:txBody>
      </p:sp>
      <p:sp>
        <p:nvSpPr>
          <p:cNvPr id="558" name="Google Shape;558;p82"/>
          <p:cNvSpPr txBox="1"/>
          <p:nvPr/>
        </p:nvSpPr>
        <p:spPr>
          <a:xfrm>
            <a:off x="706794" y="4301068"/>
            <a:ext cx="4844920"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Shift registers are used to convert CGROM parallel data to serial data(serializing)</a:t>
            </a:r>
            <a:endParaRPr sz="1800" b="0" i="0" u="none" strike="noStrike" cap="none">
              <a:solidFill>
                <a:schemeClr val="dk1"/>
              </a:solidFill>
              <a:latin typeface="Garamond"/>
              <a:ea typeface="Garamond"/>
              <a:cs typeface="Garamond"/>
              <a:sym typeface="Garamond"/>
            </a:endParaRPr>
          </a:p>
        </p:txBody>
      </p:sp>
      <p:sp>
        <p:nvSpPr>
          <p:cNvPr id="559" name="Google Shape;559;p82"/>
          <p:cNvSpPr txBox="1"/>
          <p:nvPr/>
        </p:nvSpPr>
        <p:spPr>
          <a:xfrm>
            <a:off x="706794" y="4964629"/>
            <a:ext cx="6116216" cy="146354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99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Drivers are required to drive (ON/OFF) the bits</a:t>
            </a:r>
            <a:endParaRPr sz="1400" b="0" i="0" u="none" strike="noStrike" cap="none">
              <a:solidFill>
                <a:srgbClr val="000000"/>
              </a:solidFill>
              <a:latin typeface="Arial"/>
              <a:ea typeface="Arial"/>
              <a:cs typeface="Arial"/>
              <a:sym typeface="Arial"/>
            </a:endParaRPr>
          </a:p>
          <a:p>
            <a:pPr marL="285750" marR="0" lvl="0" indent="-171450" algn="just" rtl="0">
              <a:lnSpc>
                <a:spcPct val="99000"/>
              </a:lnSpc>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just" rtl="0">
              <a:lnSpc>
                <a:spcPct val="99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Refreshing logics are required to hold the display data, as the dots are displayed row by row basis continuously, like in CRT.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3"/>
          <p:cNvSpPr txBox="1"/>
          <p:nvPr/>
        </p:nvSpPr>
        <p:spPr>
          <a:xfrm>
            <a:off x="874745" y="768230"/>
            <a:ext cx="6116216" cy="42473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DDRAM </a:t>
            </a:r>
            <a:r>
              <a:rPr lang="en-IN" sz="1800" b="1" i="0" u="none" strike="noStrike" cap="none">
                <a:solidFill>
                  <a:schemeClr val="dk1"/>
                </a:solidFill>
                <a:latin typeface="Times New Roman"/>
                <a:ea typeface="Times New Roman"/>
                <a:cs typeface="Times New Roman"/>
                <a:sym typeface="Times New Roman"/>
              </a:rPr>
              <a:t>:</a:t>
            </a:r>
            <a:r>
              <a:rPr lang="en-IN" sz="1800" b="0" i="0" u="none" strike="noStrike" cap="none">
                <a:solidFill>
                  <a:schemeClr val="dk1"/>
                </a:solidFill>
                <a:latin typeface="Times New Roman"/>
                <a:ea typeface="Times New Roman"/>
                <a:cs typeface="Times New Roman"/>
                <a:sym typeface="Times New Roman"/>
              </a:rPr>
              <a:t> The data to be displayed on LCD, is to be written on to the display data RAM using ASCII format, i.e. if ‘A’ is to be displayed, ASCII code of A. i.e. 65 to be written.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The first 40 bytes (00 – 39 decimal) of RAM allocated for 1</a:t>
            </a:r>
            <a:r>
              <a:rPr lang="en-IN" sz="2400" b="0" i="0" u="none" strike="noStrike" cap="none" baseline="30000">
                <a:solidFill>
                  <a:schemeClr val="dk1"/>
                </a:solidFill>
                <a:latin typeface="Times New Roman"/>
                <a:ea typeface="Times New Roman"/>
                <a:cs typeface="Times New Roman"/>
                <a:sym typeface="Times New Roman"/>
              </a:rPr>
              <a:t>st</a:t>
            </a:r>
            <a:r>
              <a:rPr lang="en-IN" sz="1800" b="0" i="0" u="none" strike="noStrike" cap="none">
                <a:solidFill>
                  <a:schemeClr val="dk1"/>
                </a:solidFill>
                <a:latin typeface="Times New Roman"/>
                <a:ea typeface="Times New Roman"/>
                <a:cs typeface="Times New Roman"/>
                <a:sym typeface="Times New Roman"/>
              </a:rPr>
              <a:t> Line, another 40 bytes (40 to 79 decimal) of RAM to 2</a:t>
            </a:r>
            <a:r>
              <a:rPr lang="en-IN" sz="2400" b="0" i="0" u="none" strike="noStrike" cap="none" baseline="30000">
                <a:solidFill>
                  <a:schemeClr val="dk1"/>
                </a:solidFill>
                <a:latin typeface="Times New Roman"/>
                <a:ea typeface="Times New Roman"/>
                <a:cs typeface="Times New Roman"/>
                <a:sym typeface="Times New Roman"/>
              </a:rPr>
              <a:t>nd</a:t>
            </a:r>
            <a:r>
              <a:rPr lang="en-IN" sz="1800" b="0" i="0" u="none" strike="noStrike" cap="none">
                <a:solidFill>
                  <a:schemeClr val="dk1"/>
                </a:solidFill>
                <a:latin typeface="Times New Roman"/>
                <a:ea typeface="Times New Roman"/>
                <a:cs typeface="Times New Roman"/>
                <a:sym typeface="Times New Roman"/>
              </a:rPr>
              <a:t> line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First 16 locations are allocated to corresponding 16 display digits of 1st line. If we want to write to the 4th digit, we have to write to the 4th location in DDRAM.</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Even though display shows 16 digits at a time, memory holds 40 characters for each line, so using shift command we can rotate the display to make all the 40 characters visible </a:t>
            </a:r>
            <a:endParaRPr sz="1800" b="0" i="0" u="none" strike="noStrike" cap="none">
              <a:solidFill>
                <a:schemeClr val="dk1"/>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Garamond"/>
              <a:ea typeface="Garamond"/>
              <a:cs typeface="Garamond"/>
              <a:sym typeface="Garamond"/>
            </a:endParaRPr>
          </a:p>
        </p:txBody>
      </p:sp>
      <p:pic>
        <p:nvPicPr>
          <p:cNvPr id="565" name="Google Shape;565;p83"/>
          <p:cNvPicPr preferRelativeResize="0"/>
          <p:nvPr/>
        </p:nvPicPr>
        <p:blipFill rotWithShape="1">
          <a:blip r:embed="rId3">
            <a:alphaModFix/>
          </a:blip>
          <a:srcRect/>
          <a:stretch/>
        </p:blipFill>
        <p:spPr>
          <a:xfrm>
            <a:off x="7069623" y="2873830"/>
            <a:ext cx="4616450" cy="32914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4"/>
          <p:cNvSpPr txBox="1"/>
          <p:nvPr/>
        </p:nvSpPr>
        <p:spPr>
          <a:xfrm>
            <a:off x="1073021" y="1084785"/>
            <a:ext cx="10226350" cy="2342501"/>
          </a:xfrm>
          <a:prstGeom prst="rect">
            <a:avLst/>
          </a:prstGeom>
          <a:noFill/>
          <a:ln>
            <a:noFill/>
          </a:ln>
        </p:spPr>
        <p:txBody>
          <a:bodyPr spcFirstLastPara="1" wrap="square" lIns="91425" tIns="45700" rIns="91425" bIns="45700" anchor="t" anchorCtr="0">
            <a:spAutoFit/>
          </a:bodyPr>
          <a:lstStyle/>
          <a:p>
            <a:pPr marL="285750" marR="12700" lvl="0" indent="-285750" algn="just" rtl="0">
              <a:lnSpc>
                <a:spcPct val="112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CGROM : character generator ROM : it contains dot/pixel patterns for every character to be displayed (pre prog rammed), in 5 x 7 mode, 7 bytes of CGROM required to produce the character on the display so CGROM is used to convert ascii code to dot patterns on display.</a:t>
            </a:r>
            <a:endParaRPr sz="1400" b="0" i="0" u="none" strike="noStrike" cap="none">
              <a:solidFill>
                <a:srgbClr val="000000"/>
              </a:solidFill>
              <a:latin typeface="Arial"/>
              <a:ea typeface="Arial"/>
              <a:cs typeface="Arial"/>
              <a:sym typeface="Arial"/>
            </a:endParaRPr>
          </a:p>
          <a:p>
            <a:pPr marL="0" marR="12700" lvl="0" indent="0" algn="just" rtl="0">
              <a:lnSpc>
                <a:spcPct val="112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25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85750" marR="12700" lvl="0" indent="-285750" algn="just" rtl="0">
              <a:lnSpc>
                <a:spcPct val="113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Shift – reg’s, bit/pixel drives and refreshing logic: Shift registers used to convert CGROM parallel data to serial data (serialising), drives required to drive (on/off) the bits, refreshing logics are required to hold the display data, as the dots are displayed row by row basis continuously, like in CRT.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85"/>
          <p:cNvPicPr preferRelativeResize="0"/>
          <p:nvPr/>
        </p:nvPicPr>
        <p:blipFill rotWithShape="1">
          <a:blip r:embed="rId3">
            <a:alphaModFix/>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742492" y="685898"/>
            <a:ext cx="8519108" cy="4562874"/>
          </a:xfrm>
          <a:prstGeom prst="rect">
            <a:avLst/>
          </a:prstGeom>
          <a:noFill/>
          <a:ln>
            <a:noFill/>
          </a:ln>
        </p:spPr>
      </p:pic>
      <p:sp>
        <p:nvSpPr>
          <p:cNvPr id="576" name="Google Shape;576;p85"/>
          <p:cNvSpPr txBox="1"/>
          <p:nvPr/>
        </p:nvSpPr>
        <p:spPr>
          <a:xfrm>
            <a:off x="1340239" y="5248772"/>
            <a:ext cx="9323614"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Whatever data we send to LCD is of two types,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Command to the LCD(to configure) or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ASCII code of character to be displayed on LCD (to DDRAM). </a:t>
            </a:r>
            <a:endParaRPr sz="18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6"/>
          <p:cNvSpPr txBox="1"/>
          <p:nvPr/>
        </p:nvSpPr>
        <p:spPr>
          <a:xfrm>
            <a:off x="898787" y="1230776"/>
            <a:ext cx="6024527" cy="47048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IN" sz="1800" b="1" i="0" u="none" strike="noStrike" cap="none">
                <a:solidFill>
                  <a:schemeClr val="dk1"/>
                </a:solidFill>
                <a:latin typeface="Times New Roman"/>
                <a:ea typeface="Times New Roman"/>
                <a:cs typeface="Times New Roman"/>
                <a:sym typeface="Times New Roman"/>
              </a:rPr>
              <a:t>RS (Register Select): 0 or 1</a:t>
            </a:r>
            <a:endParaRPr sz="1200" b="0"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0 - writing command byte into command register of LCD</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1 - writing data (ASCII code) into Data register of LCD</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4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Symbols"/>
              <a:buChar char="❑"/>
            </a:pPr>
            <a:r>
              <a:rPr lang="en-IN" sz="1800" b="1" i="0" u="none" strike="noStrike" cap="none">
                <a:solidFill>
                  <a:schemeClr val="dk1"/>
                </a:solidFill>
                <a:latin typeface="Times New Roman"/>
                <a:ea typeface="Times New Roman"/>
                <a:cs typeface="Times New Roman"/>
                <a:sym typeface="Times New Roman"/>
              </a:rPr>
              <a:t>R/W : (Read/Write) (Note: Many a times, R/W is grounded)</a:t>
            </a:r>
            <a:endParaRPr sz="1200" b="0" i="0" u="none" strike="noStrike" cap="none">
              <a:solidFill>
                <a:schemeClr val="dk1"/>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0-	Write to LCD (Data/Command)</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1-	Read from the LCD</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5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Noto Sans Symbols"/>
              <a:buChar char="❑"/>
            </a:pPr>
            <a:r>
              <a:rPr lang="en-IN" sz="1800" b="1" i="0" u="none" strike="noStrike" cap="none">
                <a:solidFill>
                  <a:schemeClr val="dk1"/>
                </a:solidFill>
                <a:latin typeface="Times New Roman"/>
                <a:ea typeface="Times New Roman"/>
                <a:cs typeface="Times New Roman"/>
                <a:sym typeface="Times New Roman"/>
              </a:rPr>
              <a:t>E (Enable) : 1 to 0 pulse</a:t>
            </a:r>
            <a:endParaRPr sz="1200" b="0" i="0" u="none" strike="noStrike" cap="none">
              <a:solidFill>
                <a:schemeClr val="dk1"/>
              </a:solidFill>
              <a:latin typeface="Calibri"/>
              <a:ea typeface="Calibri"/>
              <a:cs typeface="Calibri"/>
              <a:sym typeface="Calibri"/>
            </a:endParaRPr>
          </a:p>
          <a:p>
            <a:pPr marL="0" marR="0" lvl="0" indent="0" algn="l" rtl="0">
              <a:lnSpc>
                <a:spcPct val="50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3810" lvl="0" indent="-342900" algn="l" rtl="0">
              <a:lnSpc>
                <a:spcPct val="97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Enable is required to perform the writing/reading to LCD, E – ‘1’ (for 450nsec) &amp; then ‘0’ (High to Low Pulse)</a:t>
            </a:r>
            <a:endParaRPr sz="1400" b="0" i="0" u="none" strike="noStrike" cap="none">
              <a:solidFill>
                <a:srgbClr val="000000"/>
              </a:solidFill>
              <a:latin typeface="Arial"/>
              <a:ea typeface="Arial"/>
              <a:cs typeface="Arial"/>
              <a:sym typeface="Arial"/>
            </a:endParaRPr>
          </a:p>
          <a:p>
            <a:pPr marL="342900" marR="3810" lvl="0" indent="-228600" algn="l" rtl="0">
              <a:lnSpc>
                <a:spcPct val="97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342900" marR="3810" lvl="0" indent="-266700" algn="l" rtl="0">
              <a:lnSpc>
                <a:spcPct val="97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0" marR="0" lvl="0" indent="0" algn="l" rtl="0">
              <a:lnSpc>
                <a:spcPct val="5555"/>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85750" marR="3810" lvl="0" indent="-285750" algn="l" rtl="0">
              <a:lnSpc>
                <a:spcPct val="97000"/>
              </a:lnSpc>
              <a:spcBef>
                <a:spcPts val="0"/>
              </a:spcBef>
              <a:spcAft>
                <a:spcPts val="0"/>
              </a:spcAft>
              <a:buClr>
                <a:schemeClr val="dk1"/>
              </a:buClr>
              <a:buSzPts val="1800"/>
              <a:buFont typeface="Noto Sans Symbols"/>
              <a:buChar char="❑"/>
            </a:pPr>
            <a:r>
              <a:rPr lang="en-IN" sz="1800" b="1" i="0" u="none" strike="noStrike" cap="none">
                <a:solidFill>
                  <a:schemeClr val="dk1"/>
                </a:solidFill>
                <a:latin typeface="Times New Roman"/>
                <a:ea typeface="Times New Roman"/>
                <a:cs typeface="Times New Roman"/>
                <a:sym typeface="Times New Roman"/>
              </a:rPr>
              <a:t>D0-D7 </a:t>
            </a:r>
            <a:r>
              <a:rPr lang="en-IN" sz="1800" b="0" i="0" u="none" strike="noStrike" cap="none">
                <a:solidFill>
                  <a:schemeClr val="dk1"/>
                </a:solidFill>
                <a:latin typeface="Times New Roman"/>
                <a:ea typeface="Times New Roman"/>
                <a:cs typeface="Times New Roman"/>
                <a:sym typeface="Times New Roman"/>
              </a:rPr>
              <a:t>- It is a bidirectional data bus, used to write data/command to LCD or reading status.</a:t>
            </a:r>
            <a:r>
              <a:rPr lang="en-IN" sz="1800" b="1" i="0" u="none" strike="noStrike" cap="none">
                <a:solidFill>
                  <a:schemeClr val="dk1"/>
                </a:solidFill>
                <a:latin typeface="Times New Roman"/>
                <a:ea typeface="Times New Roman"/>
                <a:cs typeface="Times New Roman"/>
                <a:sym typeface="Times New Roman"/>
              </a:rPr>
              <a:t> </a:t>
            </a:r>
            <a:r>
              <a:rPr lang="en-IN" sz="1800" b="0" i="0" u="none" strike="noStrike" cap="none">
                <a:solidFill>
                  <a:schemeClr val="dk1"/>
                </a:solidFill>
                <a:latin typeface="Times New Roman"/>
                <a:ea typeface="Times New Roman"/>
                <a:cs typeface="Times New Roman"/>
                <a:sym typeface="Times New Roman"/>
              </a:rPr>
              <a:t>In 4bit nibble mode, only lines D4 – D7 are used for communication.</a:t>
            </a:r>
            <a:endParaRPr sz="1200" b="0" i="0" u="none" strike="noStrike" cap="none">
              <a:solidFill>
                <a:schemeClr val="dk1"/>
              </a:solidFill>
              <a:latin typeface="Calibri"/>
              <a:ea typeface="Calibri"/>
              <a:cs typeface="Calibri"/>
              <a:sym typeface="Calibri"/>
            </a:endParaRPr>
          </a:p>
        </p:txBody>
      </p:sp>
      <p:pic>
        <p:nvPicPr>
          <p:cNvPr id="582" name="Google Shape;582;p86"/>
          <p:cNvPicPr preferRelativeResize="0"/>
          <p:nvPr/>
        </p:nvPicPr>
        <p:blipFill rotWithShape="1">
          <a:blip r:embed="rId3">
            <a:alphaModFix/>
          </a:blip>
          <a:srcRect/>
          <a:stretch/>
        </p:blipFill>
        <p:spPr>
          <a:xfrm>
            <a:off x="6821091" y="1230776"/>
            <a:ext cx="5257497" cy="297993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aphicFrame>
        <p:nvGraphicFramePr>
          <p:cNvPr id="587" name="Google Shape;587;p87"/>
          <p:cNvGraphicFramePr/>
          <p:nvPr/>
        </p:nvGraphicFramePr>
        <p:xfrm>
          <a:off x="1045029" y="438540"/>
          <a:ext cx="9246575" cy="6311725"/>
        </p:xfrm>
        <a:graphic>
          <a:graphicData uri="http://schemas.openxmlformats.org/drawingml/2006/table">
            <a:tbl>
              <a:tblPr>
                <a:noFill/>
                <a:tableStyleId>{34C7F970-7081-4F63-99DB-C963468159E0}</a:tableStyleId>
              </a:tblPr>
              <a:tblGrid>
                <a:gridCol w="1341300">
                  <a:extLst>
                    <a:ext uri="{9D8B030D-6E8A-4147-A177-3AD203B41FA5}">
                      <a16:colId xmlns:a16="http://schemas.microsoft.com/office/drawing/2014/main" val="20000"/>
                    </a:ext>
                  </a:extLst>
                </a:gridCol>
                <a:gridCol w="577400">
                  <a:extLst>
                    <a:ext uri="{9D8B030D-6E8A-4147-A177-3AD203B41FA5}">
                      <a16:colId xmlns:a16="http://schemas.microsoft.com/office/drawing/2014/main" val="20001"/>
                    </a:ext>
                  </a:extLst>
                </a:gridCol>
                <a:gridCol w="377775">
                  <a:extLst>
                    <a:ext uri="{9D8B030D-6E8A-4147-A177-3AD203B41FA5}">
                      <a16:colId xmlns:a16="http://schemas.microsoft.com/office/drawing/2014/main" val="20002"/>
                    </a:ext>
                  </a:extLst>
                </a:gridCol>
                <a:gridCol w="427050">
                  <a:extLst>
                    <a:ext uri="{9D8B030D-6E8A-4147-A177-3AD203B41FA5}">
                      <a16:colId xmlns:a16="http://schemas.microsoft.com/office/drawing/2014/main" val="20003"/>
                    </a:ext>
                  </a:extLst>
                </a:gridCol>
                <a:gridCol w="427050">
                  <a:extLst>
                    <a:ext uri="{9D8B030D-6E8A-4147-A177-3AD203B41FA5}">
                      <a16:colId xmlns:a16="http://schemas.microsoft.com/office/drawing/2014/main" val="20004"/>
                    </a:ext>
                  </a:extLst>
                </a:gridCol>
                <a:gridCol w="427050">
                  <a:extLst>
                    <a:ext uri="{9D8B030D-6E8A-4147-A177-3AD203B41FA5}">
                      <a16:colId xmlns:a16="http://schemas.microsoft.com/office/drawing/2014/main" val="20005"/>
                    </a:ext>
                  </a:extLst>
                </a:gridCol>
                <a:gridCol w="427050">
                  <a:extLst>
                    <a:ext uri="{9D8B030D-6E8A-4147-A177-3AD203B41FA5}">
                      <a16:colId xmlns:a16="http://schemas.microsoft.com/office/drawing/2014/main" val="20006"/>
                    </a:ext>
                  </a:extLst>
                </a:gridCol>
                <a:gridCol w="422725">
                  <a:extLst>
                    <a:ext uri="{9D8B030D-6E8A-4147-A177-3AD203B41FA5}">
                      <a16:colId xmlns:a16="http://schemas.microsoft.com/office/drawing/2014/main" val="20007"/>
                    </a:ext>
                  </a:extLst>
                </a:gridCol>
                <a:gridCol w="592400">
                  <a:extLst>
                    <a:ext uri="{9D8B030D-6E8A-4147-A177-3AD203B41FA5}">
                      <a16:colId xmlns:a16="http://schemas.microsoft.com/office/drawing/2014/main" val="20008"/>
                    </a:ext>
                  </a:extLst>
                </a:gridCol>
                <a:gridCol w="4226775">
                  <a:extLst>
                    <a:ext uri="{9D8B030D-6E8A-4147-A177-3AD203B41FA5}">
                      <a16:colId xmlns:a16="http://schemas.microsoft.com/office/drawing/2014/main" val="20009"/>
                    </a:ext>
                  </a:extLst>
                </a:gridCol>
              </a:tblGrid>
              <a:tr h="266300">
                <a:tc>
                  <a:txBody>
                    <a:bodyPr/>
                    <a:lstStyle/>
                    <a:p>
                      <a:pPr marL="762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Instruction</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D7</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D6</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D5</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D4</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D3</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D2</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D1</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11049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Descripti</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0"/>
                  </a:ext>
                </a:extLst>
              </a:tr>
              <a:tr h="219800">
                <a:tc>
                  <a:txBody>
                    <a:bodyPr/>
                    <a:lstStyle/>
                    <a:p>
                      <a:pPr marL="76200" marR="0" lvl="0" indent="0" algn="l" rtl="0">
                        <a:lnSpc>
                          <a:spcPct val="100000"/>
                        </a:lnSpc>
                        <a:spcBef>
                          <a:spcPts val="0"/>
                        </a:spcBef>
                        <a:spcAft>
                          <a:spcPts val="0"/>
                        </a:spcAft>
                        <a:buClr>
                          <a:srgbClr val="000000"/>
                        </a:buClr>
                        <a:buSzPts val="1050"/>
                        <a:buFont typeface="Arial"/>
                        <a:buNone/>
                      </a:pP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1320800" marR="0" lvl="0" indent="0" algn="l" rtl="0">
                        <a:lnSpc>
                          <a:spcPct val="11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1"/>
                  </a:ext>
                </a:extLst>
              </a:tr>
              <a:tr h="197950">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Clear</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Clears Display and returns cursor to home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2"/>
                  </a:ext>
                </a:extLst>
              </a:tr>
              <a:tr h="36750">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display</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position.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3"/>
                  </a:ext>
                </a:extLst>
              </a:tr>
              <a:tr h="1474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04"/>
                  </a:ext>
                </a:extLst>
              </a:tr>
              <a:tr h="78975">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5"/>
                  </a:ext>
                </a:extLst>
              </a:tr>
              <a:tr h="199125">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Cursor</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X</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Returns  cursor  to  home  position.  Also</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6"/>
                  </a:ext>
                </a:extLst>
              </a:tr>
              <a:tr h="367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38100" marR="0" lvl="0" indent="0" algn="l" rtl="0">
                        <a:lnSpc>
                          <a:spcPct val="11375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returns display being shifted to the original</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7"/>
                  </a:ext>
                </a:extLst>
              </a:tr>
              <a:tr h="196850">
                <a:tc rowSpan="2">
                  <a:txBody>
                    <a:bodyPr/>
                    <a:lstStyle/>
                    <a:p>
                      <a:pPr marL="0" marR="0" lvl="0" indent="0" algn="ctr" rtl="0">
                        <a:lnSpc>
                          <a:spcPct val="114166"/>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home</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1105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position.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09"/>
                  </a:ext>
                </a:extLst>
              </a:tr>
              <a:tr h="110550">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10"/>
                  </a:ext>
                </a:extLst>
              </a:tr>
              <a:tr h="94775">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1"/>
                  </a:ext>
                </a:extLst>
              </a:tr>
              <a:tr h="219800">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10416"/>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I/D = 0 - cursor is in decrement position.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2"/>
                  </a:ext>
                </a:extLst>
              </a:tr>
              <a:tr h="176350">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Entry</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I/D = 1 - cursor is in increment position.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3"/>
                  </a:ext>
                </a:extLst>
              </a:tr>
              <a:tr h="233575">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mode set</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I/D</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1375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 = 0 - Shift is invisible.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4"/>
                  </a:ext>
                </a:extLst>
              </a:tr>
              <a:tr h="233575">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1375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 = 1 - Shift is visible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5"/>
                  </a:ext>
                </a:extLst>
              </a:tr>
              <a:tr h="176350">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6"/>
                  </a:ext>
                </a:extLst>
              </a:tr>
              <a:tr h="219800">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Display</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10416"/>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 Display, C- Cursor, B-Blinking cursor</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7"/>
                  </a:ext>
                </a:extLst>
              </a:tr>
              <a:tr h="36750">
                <a:tc v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B</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0-OFF</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18"/>
                  </a:ext>
                </a:extLst>
              </a:tr>
              <a:tr h="147425">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ON- OFF</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9"/>
                  </a:ext>
                </a:extLst>
              </a:tr>
              <a:tr h="947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38100" marR="0" lvl="0" indent="0" algn="l" rtl="0">
                        <a:lnSpc>
                          <a:spcPct val="112916"/>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1-ON</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0"/>
                  </a:ext>
                </a:extLst>
              </a:tr>
              <a:tr h="167450">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Control</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21"/>
                  </a:ext>
                </a:extLst>
              </a:tr>
              <a:tr h="947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2"/>
                  </a:ext>
                </a:extLst>
              </a:tr>
              <a:tr h="110550">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3"/>
                  </a:ext>
                </a:extLst>
              </a:tr>
              <a:tr h="203300">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Cursor/</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S/C = 0 - Move cursor.</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4"/>
                  </a:ext>
                </a:extLst>
              </a:tr>
              <a:tr h="110550">
                <a:tc vMerge="1">
                  <a:txBody>
                    <a:bodyPr/>
                    <a:lstStyle/>
                    <a:p>
                      <a:endParaRPr lang="en-US"/>
                    </a:p>
                  </a:txBody>
                  <a:tcPr/>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R/L</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X</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X</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38100" marR="0" lvl="0" indent="0" algn="l" rtl="0">
                        <a:lnSpc>
                          <a:spcPct val="114166"/>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S/C = 1 - Shift display.</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5"/>
                  </a:ext>
                </a:extLst>
              </a:tr>
              <a:tr h="145400">
                <a:tc rowSpan="2">
                  <a:txBody>
                    <a:bodyPr/>
                    <a:lstStyle/>
                    <a:p>
                      <a:pPr marL="0" marR="0" lvl="0" indent="0" algn="ctr" rtl="0">
                        <a:lnSpc>
                          <a:spcPct val="11375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Display</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S/C</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6"/>
                  </a:ext>
                </a:extLst>
              </a:tr>
              <a:tr h="881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R/L = 0 - Shift left.</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27"/>
                  </a:ext>
                </a:extLst>
              </a:tr>
              <a:tr h="78975">
                <a:tc rowSpan="3">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Shift</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28"/>
                  </a:ext>
                </a:extLst>
              </a:tr>
              <a:tr h="789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700"/>
                        <a:buFont typeface="Arial"/>
                        <a:buNone/>
                      </a:pPr>
                      <a:r>
                        <a:rPr lang="en-IN" sz="7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29"/>
                  </a:ext>
                </a:extLst>
              </a:tr>
              <a:tr h="1105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762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R/L = 1- Shift right.</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0"/>
                  </a:ext>
                </a:extLst>
              </a:tr>
              <a:tr h="110550">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900"/>
                        <a:buFont typeface="Arial"/>
                        <a:buNone/>
                      </a:pPr>
                      <a:r>
                        <a:rPr lang="en-IN" sz="9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31"/>
                  </a:ext>
                </a:extLst>
              </a:tr>
              <a:tr h="94775">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IN" sz="8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2"/>
                  </a:ext>
                </a:extLst>
              </a:tr>
              <a:tr h="199125">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DL = 0 - 4 bit interface.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3"/>
                  </a:ext>
                </a:extLst>
              </a:tr>
              <a:tr h="233575">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Function</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38100" marR="0" lvl="0" indent="0" algn="l" rtl="0">
                        <a:lnSpc>
                          <a:spcPct val="11375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DL = 1 - 8 bit interface.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4"/>
                  </a:ext>
                </a:extLst>
              </a:tr>
              <a:tr h="206025">
                <a:tc v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0</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1</a:t>
                      </a:r>
                      <a:endParaRPr sz="1050" b="1" u="none" strike="noStrike" cap="none">
                        <a:latin typeface="Times New Roman"/>
                        <a:ea typeface="Times New Roman"/>
                        <a:cs typeface="Times New Roman"/>
                        <a:sym typeface="Times New Roman"/>
                      </a:endParaRPr>
                    </a:p>
                  </a:txBody>
                  <a:tcPr marL="0" marR="0" marT="0" marB="0" anchor="b"/>
                </a:tc>
                <a:tc rowSpan="3">
                  <a:txBody>
                    <a:bodyPr/>
                    <a:lstStyle/>
                    <a:p>
                      <a:pPr marL="508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DL</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N</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F</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X</a:t>
                      </a:r>
                      <a:endParaRPr sz="1050" b="1" u="none" strike="noStrike" cap="none">
                        <a:latin typeface="Times New Roman"/>
                        <a:ea typeface="Times New Roman"/>
                        <a:cs typeface="Times New Roman"/>
                        <a:sym typeface="Times New Roman"/>
                      </a:endParaRPr>
                    </a:p>
                  </a:txBody>
                  <a:tcPr marL="0" marR="0" marT="0" marB="0" anchor="b"/>
                </a:tc>
                <a:tc rowSpan="2">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X</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76200" marR="0" lvl="0" indent="0" algn="l" rtl="0">
                        <a:lnSpc>
                          <a:spcPct val="95833"/>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N = 0 - 1/8 or 1/11 Duty (1 line).</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5"/>
                  </a:ext>
                </a:extLst>
              </a:tr>
              <a:tr h="36750">
                <a:tc rowSpan="2">
                  <a:txBody>
                    <a:bodyPr/>
                    <a:lstStyle/>
                    <a:p>
                      <a:pPr marL="0" marR="0" lvl="0" indent="0" algn="ctr" rtl="0">
                        <a:lnSpc>
                          <a:spcPct val="11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Set</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762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N = 1 - 1/16 Duty (2 lines).</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6"/>
                  </a:ext>
                </a:extLst>
              </a:tr>
              <a:tr h="1830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000"/>
                        <a:buFont typeface="Arial"/>
                        <a:buNone/>
                      </a:pPr>
                      <a:r>
                        <a:rPr lang="en-IN" sz="10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vMerge="1">
                  <a:txBody>
                    <a:bodyPr/>
                    <a:lstStyle/>
                    <a:p>
                      <a:endParaRPr lang="en-US"/>
                    </a:p>
                  </a:txBody>
                  <a:tcPr/>
                </a:tc>
                <a:extLst>
                  <a:ext uri="{0D108BD9-81ED-4DB2-BD59-A6C34878D82A}">
                    <a16:rowId xmlns:a16="http://schemas.microsoft.com/office/drawing/2014/main" val="10037"/>
                  </a:ext>
                </a:extLst>
              </a:tr>
              <a:tr h="176350">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762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F = 0 - 5x7 dots.</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8"/>
                  </a:ext>
                </a:extLst>
              </a:tr>
              <a:tr h="176350">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 </a:t>
                      </a:r>
                      <a:endParaRPr sz="1050" b="1" u="none" strike="noStrike" cap="none">
                        <a:latin typeface="Times New Roman"/>
                        <a:ea typeface="Times New Roman"/>
                        <a:cs typeface="Times New Roman"/>
                        <a:sym typeface="Times New Roman"/>
                      </a:endParaRPr>
                    </a:p>
                  </a:txBody>
                  <a:tcPr marL="0" marR="0" marT="0" marB="0" anchor="b"/>
                </a:tc>
                <a:tc>
                  <a:txBody>
                    <a:bodyPr/>
                    <a:lstStyle/>
                    <a:p>
                      <a:pPr marL="76200" marR="0" lvl="0" indent="0" algn="l" rtl="0">
                        <a:lnSpc>
                          <a:spcPct val="100000"/>
                        </a:lnSpc>
                        <a:spcBef>
                          <a:spcPts val="0"/>
                        </a:spcBef>
                        <a:spcAft>
                          <a:spcPts val="0"/>
                        </a:spcAft>
                        <a:buClr>
                          <a:srgbClr val="000000"/>
                        </a:buClr>
                        <a:buSzPts val="1200"/>
                        <a:buFont typeface="Arial"/>
                        <a:buNone/>
                      </a:pPr>
                      <a:r>
                        <a:rPr lang="en-IN" sz="1200" b="1" u="none" strike="noStrike" cap="none">
                          <a:latin typeface="Times New Roman"/>
                          <a:ea typeface="Times New Roman"/>
                          <a:cs typeface="Times New Roman"/>
                          <a:sym typeface="Times New Roman"/>
                        </a:rPr>
                        <a:t>F = 1 - 5x10 dots.</a:t>
                      </a:r>
                      <a:endParaRPr sz="105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39"/>
                  </a:ext>
                </a:extLst>
              </a:tr>
              <a:tr h="94775">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tc>
                  <a:txBody>
                    <a:bodyPr/>
                    <a:lstStyle/>
                    <a:p>
                      <a:pPr marL="0" marR="0" lvl="0" indent="0" algn="l" rtl="0">
                        <a:lnSpc>
                          <a:spcPct val="100000"/>
                        </a:lnSpc>
                        <a:spcBef>
                          <a:spcPts val="0"/>
                        </a:spcBef>
                        <a:spcAft>
                          <a:spcPts val="0"/>
                        </a:spcAft>
                        <a:buClr>
                          <a:srgbClr val="000000"/>
                        </a:buClr>
                        <a:buSzPts val="600"/>
                        <a:buFont typeface="Arial"/>
                        <a:buNone/>
                      </a:pPr>
                      <a:r>
                        <a:rPr lang="en-IN" sz="600" b="1" u="none" strike="noStrike" cap="none">
                          <a:latin typeface="Times New Roman"/>
                          <a:ea typeface="Times New Roman"/>
                          <a:cs typeface="Times New Roman"/>
                          <a:sym typeface="Times New Roman"/>
                        </a:rPr>
                        <a:t> </a:t>
                      </a:r>
                      <a:endParaRPr sz="900" b="1" u="none" strike="noStrike" cap="none">
                        <a:latin typeface="Times New Roman"/>
                        <a:ea typeface="Times New Roman"/>
                        <a:cs typeface="Times New Roman"/>
                        <a:sym typeface="Times New Roman"/>
                      </a:endParaRPr>
                    </a:p>
                  </a:txBody>
                  <a:tcPr marL="0" marR="0" marT="0" marB="0" anchor="b"/>
                </a:tc>
                <a:extLst>
                  <a:ext uri="{0D108BD9-81ED-4DB2-BD59-A6C34878D82A}">
                    <a16:rowId xmlns:a16="http://schemas.microsoft.com/office/drawing/2014/main" val="10040"/>
                  </a:ext>
                </a:extLst>
              </a:tr>
            </a:tbl>
          </a:graphicData>
        </a:graphic>
      </p:graphicFrame>
      <p:sp>
        <p:nvSpPr>
          <p:cNvPr id="588" name="Google Shape;588;p87"/>
          <p:cNvSpPr txBox="1"/>
          <p:nvPr/>
        </p:nvSpPr>
        <p:spPr>
          <a:xfrm>
            <a:off x="772108" y="107783"/>
            <a:ext cx="61162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Times New Roman"/>
                <a:ea typeface="Times New Roman"/>
                <a:cs typeface="Times New Roman"/>
                <a:sym typeface="Times New Roman"/>
              </a:rPr>
              <a:t>LCD Command Table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189" name="Google Shape;189;p2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190" name="Google Shape;190;p25"/>
          <p:cNvPicPr preferRelativeResize="0"/>
          <p:nvPr/>
        </p:nvPicPr>
        <p:blipFill rotWithShape="1">
          <a:blip r:embed="rId3">
            <a:alphaModFix/>
          </a:blip>
          <a:srcRect/>
          <a:stretch/>
        </p:blipFill>
        <p:spPr>
          <a:xfrm>
            <a:off x="2341984" y="306809"/>
            <a:ext cx="7259216" cy="63618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8"/>
          <p:cNvSpPr txBox="1"/>
          <p:nvPr/>
        </p:nvSpPr>
        <p:spPr>
          <a:xfrm>
            <a:off x="842865" y="1567544"/>
            <a:ext cx="10506270" cy="33323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Two steps are involved,</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6071"/>
              </a:lnSpc>
              <a:spcBef>
                <a:spcPts val="0"/>
              </a:spcBef>
              <a:spcAft>
                <a:spcPts val="0"/>
              </a:spcAft>
              <a:buClr>
                <a:srgbClr val="000000"/>
              </a:buClr>
              <a:buSzPts val="1400"/>
              <a:buFont typeface="Arial"/>
              <a:buNone/>
            </a:pPr>
            <a:r>
              <a:rPr lang="en-IN"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342900" marR="330200" lvl="0" indent="-342900" algn="l" rtl="0">
              <a:lnSpc>
                <a:spcPct val="97000"/>
              </a:lnSpc>
              <a:spcBef>
                <a:spcPts val="0"/>
              </a:spcBef>
              <a:spcAft>
                <a:spcPts val="0"/>
              </a:spcAft>
              <a:buClr>
                <a:schemeClr val="dk1"/>
              </a:buClr>
              <a:buSzPts val="2000"/>
              <a:buFont typeface="Garamond"/>
              <a:buAutoNum type="arabicPeriod"/>
            </a:pPr>
            <a:r>
              <a:rPr lang="en-IN" sz="2000" b="0" i="0" u="none" strike="noStrike" cap="none">
                <a:solidFill>
                  <a:schemeClr val="dk1"/>
                </a:solidFill>
                <a:latin typeface="Times New Roman"/>
                <a:ea typeface="Times New Roman"/>
                <a:cs typeface="Times New Roman"/>
                <a:sym typeface="Times New Roman"/>
              </a:rPr>
              <a:t>Configure the LCD for different parameters/settings, by writing series of commands (command bytes) like</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944"/>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Function set command(0x28)</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75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Display On command(0x0E)</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75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Clear display (0x01)</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75000"/>
              </a:lnSpc>
              <a:spcBef>
                <a:spcPts val="0"/>
              </a:spcBef>
              <a:spcAft>
                <a:spcPts val="0"/>
              </a:spcAft>
              <a:buClr>
                <a:srgbClr val="000000"/>
              </a:buClr>
              <a:buSzPts val="2000"/>
              <a:buFont typeface="Arial"/>
              <a:buNone/>
            </a:pPr>
            <a:r>
              <a:rPr lang="en-IN"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342900" marR="330200" lvl="0" indent="-342900" algn="just" rtl="0">
              <a:lnSpc>
                <a:spcPct val="98000"/>
              </a:lnSpc>
              <a:spcBef>
                <a:spcPts val="0"/>
              </a:spcBef>
              <a:spcAft>
                <a:spcPts val="0"/>
              </a:spcAft>
              <a:buClr>
                <a:schemeClr val="dk1"/>
              </a:buClr>
              <a:buSzPts val="2000"/>
              <a:buFont typeface="Garamond"/>
              <a:buAutoNum type="arabicPeriod"/>
            </a:pPr>
            <a:r>
              <a:rPr lang="en-IN" sz="2000" b="0" i="0" u="none" strike="noStrike" cap="none">
                <a:solidFill>
                  <a:schemeClr val="dk1"/>
                </a:solidFill>
                <a:latin typeface="Times New Roman"/>
                <a:ea typeface="Times New Roman"/>
                <a:cs typeface="Times New Roman"/>
                <a:sym typeface="Times New Roman"/>
              </a:rPr>
              <a:t>Writing actual string data to LCD, character by character, (by default characters are displayed from line1 first column position, we can issue DDRAM address command - 0x80 + char pos, for first line, 0xc0 + char pos, for second line,0x94+char pos, for third line, 0xD4+char pos, for fourth line).</a:t>
            </a:r>
            <a:endParaRPr sz="1400" b="0" i="0" u="none" strike="noStrike" cap="none">
              <a:solidFill>
                <a:schemeClr val="dk1"/>
              </a:solidFill>
              <a:latin typeface="Times New Roman"/>
              <a:ea typeface="Times New Roman"/>
              <a:cs typeface="Times New Roman"/>
              <a:sym typeface="Times New Roman"/>
            </a:endParaRPr>
          </a:p>
        </p:txBody>
      </p:sp>
      <p:sp>
        <p:nvSpPr>
          <p:cNvPr id="594" name="Google Shape;594;p88"/>
          <p:cNvSpPr txBox="1"/>
          <p:nvPr/>
        </p:nvSpPr>
        <p:spPr>
          <a:xfrm>
            <a:off x="970385" y="829166"/>
            <a:ext cx="9311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dk1"/>
                </a:solidFill>
                <a:latin typeface="Times New Roman"/>
                <a:ea typeface="Times New Roman"/>
                <a:cs typeface="Times New Roman"/>
                <a:sym typeface="Times New Roman"/>
              </a:rPr>
              <a:t>Embedded software / Driver Program for 4 x 20 alphanumeric LCD</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9"/>
          <p:cNvSpPr txBox="1"/>
          <p:nvPr/>
        </p:nvSpPr>
        <p:spPr>
          <a:xfrm>
            <a:off x="912068" y="987341"/>
            <a:ext cx="6116216" cy="43981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//Alpha-numeric LCD Interface (4Lines,20characters)</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//Connected in 4bit nibble mode</a:t>
            </a:r>
            <a:endParaRPr sz="1200" b="0" i="0" u="none" strike="noStrike" cap="none">
              <a:solidFill>
                <a:schemeClr val="dk1"/>
              </a:solidFill>
              <a:latin typeface="Calibri"/>
              <a:ea typeface="Calibri"/>
              <a:cs typeface="Calibri"/>
              <a:sym typeface="Calibri"/>
            </a:endParaRPr>
          </a:p>
          <a:p>
            <a:pPr marL="0" marR="0" lvl="0" indent="0" algn="l" rtl="0">
              <a:lnSpc>
                <a:spcPct val="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2353310" lvl="0" indent="0" algn="l" rtl="0">
              <a:lnSpc>
                <a:spcPct val="105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//LCD handshaking:RS-&gt;P0.20,EN-&gt;P0.25 ,R/W -Gnd </a:t>
            </a:r>
            <a:endParaRPr sz="1400" b="0" i="0" u="none" strike="noStrike" cap="none">
              <a:solidFill>
                <a:srgbClr val="000000"/>
              </a:solidFill>
              <a:latin typeface="Arial"/>
              <a:ea typeface="Arial"/>
              <a:cs typeface="Arial"/>
              <a:sym typeface="Arial"/>
            </a:endParaRPr>
          </a:p>
          <a:p>
            <a:pPr marL="0" marR="2353310" lvl="0" indent="0" algn="l" rtl="0">
              <a:lnSpc>
                <a:spcPct val="105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//LCD data:D4,D5,D6,D7 -&gt; P0.16,P0.17,P0.18,P0.19</a:t>
            </a:r>
            <a:endParaRPr sz="1200" b="0" i="0" u="none" strike="noStrike" cap="none">
              <a:solidFill>
                <a:schemeClr val="dk1"/>
              </a:solidFill>
              <a:latin typeface="Calibri"/>
              <a:ea typeface="Calibri"/>
              <a:cs typeface="Calibri"/>
              <a:sym typeface="Calibri"/>
            </a:endParaRPr>
          </a:p>
          <a:p>
            <a:pPr marL="0" marR="0" lvl="0" indent="0" algn="l" rtl="0">
              <a:lnSpc>
                <a:spcPct val="11250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#include &lt;lpc214x.h&gt;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PLOCK 0x00000400</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LED_OFF (IO0SET = 1U &lt;&lt; 31)</a:t>
            </a:r>
            <a:endParaRPr sz="1200" b="0" i="0" u="none" strike="noStrike" cap="none">
              <a:solidFill>
                <a:schemeClr val="dk1"/>
              </a:solidFill>
              <a:latin typeface="Calibri"/>
              <a:ea typeface="Calibri"/>
              <a:cs typeface="Calibri"/>
              <a:sym typeface="Calibri"/>
            </a:endParaRPr>
          </a:p>
          <a:p>
            <a:pPr marL="0" marR="0" lvl="0" indent="0" algn="l" rtl="0">
              <a:lnSpc>
                <a:spcPct val="2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LED_ON (IO0CLR = 1U &lt;&lt; 31)</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RS_ON (IO0SET = 1U &lt;&lt; 20)</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RS_OFF (IO0CLR = 1U &lt;&lt; 20)</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EN_ON (IO1SET = 1U &lt;&lt; 25)</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#define EN_OFF (IO1CLR = 1U &lt;&lt; 25)</a:t>
            </a:r>
            <a:endParaRPr sz="1200" b="0" i="0" u="none" strike="noStrike" cap="none">
              <a:solidFill>
                <a:schemeClr val="dk1"/>
              </a:solidFill>
              <a:latin typeface="Calibri"/>
              <a:ea typeface="Calibri"/>
              <a:cs typeface="Calibri"/>
              <a:sym typeface="Calibri"/>
            </a:endParaRPr>
          </a:p>
          <a:p>
            <a:pPr marL="0" marR="0" lvl="0" indent="0" algn="l" rtl="0">
              <a:lnSpc>
                <a:spcPct val="11916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p:txBody>
      </p:sp>
      <p:sp>
        <p:nvSpPr>
          <p:cNvPr id="600" name="Google Shape;600;p89"/>
          <p:cNvSpPr txBox="1"/>
          <p:nvPr/>
        </p:nvSpPr>
        <p:spPr>
          <a:xfrm>
            <a:off x="5754655" y="1799672"/>
            <a:ext cx="6116216" cy="34295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void SystemInit(void);</a:t>
            </a:r>
            <a:endParaRPr sz="1200" b="0" i="0" u="none" strike="noStrike" cap="none">
              <a:solidFill>
                <a:schemeClr val="dk1"/>
              </a:solidFill>
              <a:latin typeface="Calibri"/>
              <a:ea typeface="Calibri"/>
              <a:cs typeface="Calibri"/>
              <a:sym typeface="Calibri"/>
            </a:endParaRPr>
          </a:p>
          <a:p>
            <a:pPr marL="0" marR="0" lvl="0" indent="0" algn="l" rtl="0">
              <a:lnSpc>
                <a:spcPct val="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202311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delay_ms(unsigned int j);</a:t>
            </a:r>
            <a:endParaRPr sz="1400" b="0" i="0" u="none" strike="noStrike" cap="none">
              <a:solidFill>
                <a:srgbClr val="000000"/>
              </a:solidFill>
              <a:latin typeface="Arial"/>
              <a:ea typeface="Arial"/>
              <a:cs typeface="Arial"/>
              <a:sym typeface="Arial"/>
            </a:endParaRPr>
          </a:p>
          <a:p>
            <a:pPr marL="0" marR="202311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//millisecond delay static void delay_us(unsigned int count);</a:t>
            </a:r>
            <a:endParaRPr sz="1400" b="0" i="0" u="none" strike="noStrike" cap="none">
              <a:solidFill>
                <a:srgbClr val="000000"/>
              </a:solidFill>
              <a:latin typeface="Arial"/>
              <a:ea typeface="Arial"/>
              <a:cs typeface="Arial"/>
              <a:sym typeface="Arial"/>
            </a:endParaRPr>
          </a:p>
          <a:p>
            <a:pPr marL="0" marR="202311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//microsecond delay </a:t>
            </a:r>
            <a:endParaRPr sz="1400" b="0" i="0" u="none" strike="noStrike" cap="none">
              <a:solidFill>
                <a:srgbClr val="000000"/>
              </a:solidFill>
              <a:latin typeface="Arial"/>
              <a:ea typeface="Arial"/>
              <a:cs typeface="Arial"/>
              <a:sym typeface="Arial"/>
            </a:endParaRPr>
          </a:p>
          <a:p>
            <a:pPr marL="0" marR="202311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LCD_SendCmdSignals(void); </a:t>
            </a:r>
            <a:endParaRPr sz="1400" b="0" i="0" u="none" strike="noStrike" cap="none">
              <a:solidFill>
                <a:srgbClr val="000000"/>
              </a:solidFill>
              <a:latin typeface="Arial"/>
              <a:ea typeface="Arial"/>
              <a:cs typeface="Arial"/>
              <a:sym typeface="Arial"/>
            </a:endParaRPr>
          </a:p>
          <a:p>
            <a:pPr marL="0" marR="202311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LCD_SendDataSignals(void);</a:t>
            </a:r>
            <a:endParaRPr sz="1200" b="0" i="0" u="none" strike="noStrike" cap="none">
              <a:solidFill>
                <a:schemeClr val="dk1"/>
              </a:solidFill>
              <a:latin typeface="Calibri"/>
              <a:ea typeface="Calibri"/>
              <a:cs typeface="Calibri"/>
              <a:sym typeface="Calibri"/>
            </a:endParaRPr>
          </a:p>
          <a:p>
            <a:pPr marL="0" marR="0" lvl="0" indent="0" algn="l" rtl="0">
              <a:lnSpc>
                <a:spcPct val="2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LCD_SendHigherNibble(unsigned char dataByte);</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LCD_CmdWrite( unsigned char cmdByte);</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LCD_DataWrite( unsigned char dataByte);</a:t>
            </a:r>
            <a:endParaRPr sz="1200" b="0" i="0" u="none" strike="noStrike" cap="none">
              <a:solidFill>
                <a:schemeClr val="dk1"/>
              </a:solidFill>
              <a:latin typeface="Calibri"/>
              <a:ea typeface="Calibri"/>
              <a:cs typeface="Calibri"/>
              <a:sym typeface="Calibri"/>
            </a:endParaRPr>
          </a:p>
          <a:p>
            <a:pPr marL="0" marR="0" lvl="0" indent="0" algn="l" rtl="0">
              <a:lnSpc>
                <a:spcPct val="2916"/>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LCD_Init(void);</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void LCD_DisplayString(const char *ptr_stringPointer_u8);</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0"/>
          <p:cNvSpPr txBox="1"/>
          <p:nvPr/>
        </p:nvSpPr>
        <p:spPr>
          <a:xfrm>
            <a:off x="522515" y="725496"/>
            <a:ext cx="8957386" cy="50356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int main()</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SystemInit();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IO0DIR |= 1U &lt;&lt; 31 | 0x00FF0000 ; </a:t>
            </a:r>
            <a:endParaRPr sz="1400" b="0" i="0" u="none" strike="noStrike" cap="none">
              <a:solidFill>
                <a:srgbClr val="000000"/>
              </a:solidFill>
              <a:latin typeface="Arial"/>
              <a:ea typeface="Arial"/>
              <a:cs typeface="Arial"/>
              <a:sym typeface="Arial"/>
            </a:endParaRPr>
          </a:p>
          <a:p>
            <a:pPr marL="215900" marR="0" lvl="0" indent="0" algn="l" rtl="0">
              <a:lnSpc>
                <a:spcPct val="100000"/>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to set P0.16 to P0.23 as o/ps</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IO1DIR |= 1U &lt;&lt; 25;</a:t>
            </a:r>
            <a:r>
              <a:rPr lang="en-IN" sz="12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2159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 </a:t>
            </a:r>
            <a:r>
              <a:rPr lang="en-IN" sz="1800" b="0" i="1" u="none" strike="noStrike" cap="none">
                <a:solidFill>
                  <a:schemeClr val="dk1"/>
                </a:solidFill>
                <a:latin typeface="Times New Roman"/>
                <a:ea typeface="Times New Roman"/>
                <a:cs typeface="Times New Roman"/>
                <a:sym typeface="Times New Roman"/>
              </a:rPr>
              <a:t>to set P1.25 as o/p used for EN</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Arial"/>
              <a:buChar char="//"/>
            </a:pPr>
            <a:r>
              <a:rPr lang="en-IN" sz="1800" b="0" i="1" u="none" strike="noStrike" cap="none">
                <a:solidFill>
                  <a:schemeClr val="dk1"/>
                </a:solidFill>
                <a:latin typeface="Times New Roman"/>
                <a:ea typeface="Times New Roman"/>
                <a:cs typeface="Times New Roman"/>
                <a:sym typeface="Times New Roman"/>
              </a:rPr>
              <a:t>make D7 Led on off for testing</a:t>
            </a:r>
            <a:endParaRPr sz="1200" b="0" i="0" u="none" strike="noStrike" cap="none">
              <a:solidFill>
                <a:schemeClr val="dk1"/>
              </a:solidFill>
              <a:latin typeface="Calibri"/>
              <a:ea typeface="Calibri"/>
              <a:cs typeface="Calibri"/>
              <a:sym typeface="Calibri"/>
            </a:endParaRPr>
          </a:p>
          <a:p>
            <a:pPr marL="0" marR="0" lvl="0" indent="0" algn="l" rtl="0">
              <a:lnSpc>
                <a:spcPct val="4722"/>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2239010" lvl="0" indent="0" algn="l" rtl="0">
              <a:lnSpc>
                <a:spcPct val="10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LED_ON; delay_ms(500);</a:t>
            </a:r>
            <a:endParaRPr sz="1400" b="0" i="0" u="none" strike="noStrike" cap="none">
              <a:solidFill>
                <a:srgbClr val="000000"/>
              </a:solidFill>
              <a:latin typeface="Arial"/>
              <a:ea typeface="Arial"/>
              <a:cs typeface="Arial"/>
              <a:sym typeface="Arial"/>
            </a:endParaRPr>
          </a:p>
          <a:p>
            <a:pPr marL="215900" marR="2239010" lvl="0" indent="0" algn="l" rtl="0">
              <a:lnSpc>
                <a:spcPct val="10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LED_OFF;delay_ms(500); </a:t>
            </a:r>
            <a:endParaRPr sz="1400" b="0" i="0" u="none" strike="noStrike" cap="none">
              <a:solidFill>
                <a:srgbClr val="000000"/>
              </a:solidFill>
              <a:latin typeface="Arial"/>
              <a:ea typeface="Arial"/>
              <a:cs typeface="Arial"/>
              <a:sym typeface="Arial"/>
            </a:endParaRPr>
          </a:p>
          <a:p>
            <a:pPr marL="0" marR="0" lvl="0" indent="0" algn="l" rtl="0">
              <a:lnSpc>
                <a:spcPct val="277"/>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4563110" lvl="0" indent="1270" algn="l" rtl="0">
              <a:lnSpc>
                <a:spcPct val="105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LCD_Init(); delay_ms(100);</a:t>
            </a:r>
            <a:endParaRPr sz="1200" b="0" i="0" u="none" strike="noStrike" cap="none">
              <a:solidFill>
                <a:schemeClr val="dk1"/>
              </a:solidFill>
              <a:latin typeface="Calibri"/>
              <a:ea typeface="Calibri"/>
              <a:cs typeface="Calibri"/>
              <a:sym typeface="Calibri"/>
            </a:endParaRPr>
          </a:p>
          <a:p>
            <a:pPr marL="0" marR="0" lvl="0" indent="0" algn="l" rtl="0">
              <a:lnSpc>
                <a:spcPct val="555"/>
              </a:lnSpc>
              <a:spcBef>
                <a:spcPts val="0"/>
              </a:spcBef>
              <a:spcAft>
                <a:spcPts val="0"/>
              </a:spcAft>
              <a:buClr>
                <a:srgbClr val="000000"/>
              </a:buClr>
              <a:buSzPts val="1800"/>
              <a:buFont typeface="Arial"/>
              <a:buNone/>
            </a:pPr>
            <a:r>
              <a:rPr lang="en-IN" sz="1800" b="0" i="1"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215900" marR="1096010" lvl="0" indent="127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LCD_CmdWrite(0x80); LCD_DisplayString("RV College Of Engrng"); LCD_CmdWrite(0xc0); LCD_DisplayString(" Computer Science"); LCD_CmdWrite(0x94); LCD_DisplayString(" 4th Semester"); </a:t>
            </a:r>
            <a:endParaRPr sz="1400" b="0" i="0" u="none" strike="noStrike" cap="none">
              <a:solidFill>
                <a:srgbClr val="000000"/>
              </a:solidFill>
              <a:latin typeface="Arial"/>
              <a:ea typeface="Arial"/>
              <a:cs typeface="Arial"/>
              <a:sym typeface="Arial"/>
            </a:endParaRPr>
          </a:p>
          <a:p>
            <a:pPr marL="215900" marR="1096010" lvl="0" indent="127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LCD_CmdWrite(0xD4); LCD_DisplayString(" C Section"); </a:t>
            </a:r>
            <a:endParaRPr sz="1400" b="0" i="0" u="none" strike="noStrike" cap="none">
              <a:solidFill>
                <a:srgbClr val="000000"/>
              </a:solidFill>
              <a:latin typeface="Arial"/>
              <a:ea typeface="Arial"/>
              <a:cs typeface="Arial"/>
              <a:sym typeface="Arial"/>
            </a:endParaRPr>
          </a:p>
          <a:p>
            <a:pPr marL="215900" marR="1096010" lvl="0" indent="127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while(1);</a:t>
            </a:r>
            <a:endParaRPr sz="1200" b="0" i="0" u="none" strike="noStrike" cap="none">
              <a:solidFill>
                <a:schemeClr val="dk1"/>
              </a:solidFill>
              <a:latin typeface="Calibri"/>
              <a:ea typeface="Calibri"/>
              <a:cs typeface="Calibri"/>
              <a:sym typeface="Calibri"/>
            </a:endParaRPr>
          </a:p>
          <a:p>
            <a:pPr marL="0" marR="0" lvl="0" indent="0" algn="l" rtl="0">
              <a:lnSpc>
                <a:spcPct val="11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
        <p:nvSpPr>
          <p:cNvPr id="606" name="Google Shape;606;p90"/>
          <p:cNvSpPr txBox="1"/>
          <p:nvPr/>
        </p:nvSpPr>
        <p:spPr>
          <a:xfrm>
            <a:off x="7231225" y="587604"/>
            <a:ext cx="4704959" cy="34168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static void LCD_Init(void)</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delay_ms(100);</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LCD_Reset();</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LCD_CmdWrite(0x28u);</a:t>
            </a:r>
            <a:r>
              <a:rPr lang="en-IN" sz="1200" b="0" i="0" u="none" strike="noStrike" cap="none">
                <a:solidFill>
                  <a:schemeClr val="dk1"/>
                </a:solidFill>
                <a:latin typeface="Times New Roman"/>
                <a:ea typeface="Times New Roman"/>
                <a:cs typeface="Times New Roman"/>
                <a:sym typeface="Times New Roman"/>
              </a:rPr>
              <a:t>	</a:t>
            </a:r>
            <a:r>
              <a:rPr lang="en-IN" sz="1800" b="0" i="1" u="none" strike="noStrike" cap="none">
                <a:solidFill>
                  <a:schemeClr val="dk1"/>
                </a:solidFill>
                <a:latin typeface="Times New Roman"/>
                <a:ea typeface="Times New Roman"/>
                <a:cs typeface="Times New Roman"/>
                <a:sym typeface="Times New Roman"/>
              </a:rPr>
              <a:t>//Initialize the LCD for 4-bit 5x7 matrix type</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LCD_CmdWrite(0x0Eu);  </a:t>
            </a:r>
            <a:r>
              <a:rPr lang="en-IN" sz="1800" b="0" i="1" u="none" strike="noStrike" cap="none">
                <a:solidFill>
                  <a:schemeClr val="dk1"/>
                </a:solidFill>
                <a:latin typeface="Times New Roman"/>
                <a:ea typeface="Times New Roman"/>
                <a:cs typeface="Times New Roman"/>
                <a:sym typeface="Times New Roman"/>
              </a:rPr>
              <a:t>// Display ON cursor ON</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LCD_CmdWrite(0x01u);  </a:t>
            </a:r>
            <a:r>
              <a:rPr lang="en-IN" sz="1800" b="0" i="1" u="none" strike="noStrike" cap="none">
                <a:solidFill>
                  <a:schemeClr val="dk1"/>
                </a:solidFill>
                <a:latin typeface="Times New Roman"/>
                <a:ea typeface="Times New Roman"/>
                <a:cs typeface="Times New Roman"/>
                <a:sym typeface="Times New Roman"/>
              </a:rPr>
              <a:t>//Clear the LCD</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LCD_CmdWrite(0x80u);  </a:t>
            </a:r>
            <a:r>
              <a:rPr lang="en-IN" sz="1800" b="0" i="1" u="none" strike="noStrike" cap="none">
                <a:solidFill>
                  <a:schemeClr val="dk1"/>
                </a:solidFill>
                <a:latin typeface="Times New Roman"/>
                <a:ea typeface="Times New Roman"/>
                <a:cs typeface="Times New Roman"/>
                <a:sym typeface="Times New Roman"/>
              </a:rPr>
              <a:t>//go to First line First Position</a:t>
            </a:r>
            <a:endParaRPr sz="1200" b="0" i="0" u="none" strike="noStrike" cap="none">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1"/>
          <p:cNvSpPr txBox="1"/>
          <p:nvPr/>
        </p:nvSpPr>
        <p:spPr>
          <a:xfrm>
            <a:off x="772109" y="716401"/>
            <a:ext cx="6116216" cy="23343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B050"/>
                </a:solidFill>
                <a:latin typeface="Times New Roman"/>
                <a:ea typeface="Times New Roman"/>
                <a:cs typeface="Times New Roman"/>
                <a:sym typeface="Times New Roman"/>
              </a:rPr>
              <a:t>static void </a:t>
            </a:r>
            <a:r>
              <a:rPr lang="en-IN" sz="1800" b="0" i="0" u="none" strike="noStrike" cap="none" dirty="0" err="1">
                <a:solidFill>
                  <a:srgbClr val="00B050"/>
                </a:solidFill>
                <a:latin typeface="Times New Roman"/>
                <a:ea typeface="Times New Roman"/>
                <a:cs typeface="Times New Roman"/>
                <a:sym typeface="Times New Roman"/>
              </a:rPr>
              <a:t>LCD_CmdWrite</a:t>
            </a:r>
            <a:r>
              <a:rPr lang="en-IN" sz="1800" b="0" i="0" u="none" strike="noStrike" cap="none" dirty="0">
                <a:solidFill>
                  <a:srgbClr val="00B050"/>
                </a:solidFill>
                <a:latin typeface="Times New Roman"/>
                <a:ea typeface="Times New Roman"/>
                <a:cs typeface="Times New Roman"/>
                <a:sym typeface="Times New Roman"/>
              </a:rPr>
              <a:t>( unsigned char </a:t>
            </a:r>
            <a:r>
              <a:rPr lang="en-IN" sz="1800" b="0" i="0" u="none" strike="noStrike" cap="none" dirty="0" err="1">
                <a:solidFill>
                  <a:srgbClr val="00B050"/>
                </a:solidFill>
                <a:latin typeface="Times New Roman"/>
                <a:ea typeface="Times New Roman"/>
                <a:cs typeface="Times New Roman"/>
                <a:sym typeface="Times New Roman"/>
              </a:rPr>
              <a:t>cmdByte</a:t>
            </a: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B050"/>
                </a:solidFill>
                <a:latin typeface="Times New Roman"/>
                <a:ea typeface="Times New Roman"/>
                <a:cs typeface="Times New Roman"/>
                <a:sym typeface="Times New Roman"/>
              </a:rPr>
              <a:t>LCD_SendHigherNibble</a:t>
            </a:r>
            <a:r>
              <a:rPr lang="en-IN" sz="1800" b="0" i="0" u="none" strike="noStrike" cap="none" dirty="0">
                <a:solidFill>
                  <a:srgbClr val="00B050"/>
                </a:solidFill>
                <a:latin typeface="Times New Roman"/>
                <a:ea typeface="Times New Roman"/>
                <a:cs typeface="Times New Roman"/>
                <a:sym typeface="Times New Roman"/>
              </a:rPr>
              <a:t>(</a:t>
            </a:r>
            <a:r>
              <a:rPr lang="en-IN" sz="1800" b="0" i="0" u="none" strike="noStrike" cap="none" dirty="0" err="1">
                <a:solidFill>
                  <a:srgbClr val="00B050"/>
                </a:solidFill>
                <a:latin typeface="Times New Roman"/>
                <a:ea typeface="Times New Roman"/>
                <a:cs typeface="Times New Roman"/>
                <a:sym typeface="Times New Roman"/>
              </a:rPr>
              <a:t>cmdByte</a:t>
            </a: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B050"/>
                </a:solidFill>
                <a:latin typeface="Times New Roman"/>
                <a:ea typeface="Times New Roman"/>
                <a:cs typeface="Times New Roman"/>
                <a:sym typeface="Times New Roman"/>
              </a:rPr>
              <a:t>LCD_SendCmdSignals</a:t>
            </a: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B050"/>
                </a:solidFill>
                <a:latin typeface="Times New Roman"/>
                <a:ea typeface="Times New Roman"/>
                <a:cs typeface="Times New Roman"/>
                <a:sym typeface="Times New Roman"/>
              </a:rPr>
              <a:t>cmdByte</a:t>
            </a:r>
            <a:r>
              <a:rPr lang="en-IN" sz="1800" b="0" i="0" u="none" strike="noStrike" cap="none" dirty="0">
                <a:solidFill>
                  <a:srgbClr val="00B050"/>
                </a:solidFill>
                <a:latin typeface="Times New Roman"/>
                <a:ea typeface="Times New Roman"/>
                <a:cs typeface="Times New Roman"/>
                <a:sym typeface="Times New Roman"/>
              </a:rPr>
              <a:t> = </a:t>
            </a:r>
            <a:r>
              <a:rPr lang="en-IN" sz="1800" b="0" i="0" u="none" strike="noStrike" cap="none" dirty="0" err="1">
                <a:solidFill>
                  <a:srgbClr val="00B050"/>
                </a:solidFill>
                <a:latin typeface="Times New Roman"/>
                <a:ea typeface="Times New Roman"/>
                <a:cs typeface="Times New Roman"/>
                <a:sym typeface="Times New Roman"/>
              </a:rPr>
              <a:t>cmdByte</a:t>
            </a:r>
            <a:r>
              <a:rPr lang="en-IN" sz="1800" b="0" i="0" u="none" strike="noStrike" cap="none" dirty="0">
                <a:solidFill>
                  <a:srgbClr val="00B050"/>
                </a:solidFill>
                <a:latin typeface="Times New Roman"/>
                <a:ea typeface="Times New Roman"/>
                <a:cs typeface="Times New Roman"/>
                <a:sym typeface="Times New Roman"/>
              </a:rPr>
              <a:t> &lt;&lt; 4;</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B050"/>
                </a:solidFill>
                <a:latin typeface="Times New Roman"/>
                <a:ea typeface="Times New Roman"/>
                <a:cs typeface="Times New Roman"/>
                <a:sym typeface="Times New Roman"/>
              </a:rPr>
              <a:t>LCD_SendHigherNibble</a:t>
            </a:r>
            <a:r>
              <a:rPr lang="en-IN" sz="1800" b="0" i="0" u="none" strike="noStrike" cap="none" dirty="0">
                <a:solidFill>
                  <a:srgbClr val="00B050"/>
                </a:solidFill>
                <a:latin typeface="Times New Roman"/>
                <a:ea typeface="Times New Roman"/>
                <a:cs typeface="Times New Roman"/>
                <a:sym typeface="Times New Roman"/>
              </a:rPr>
              <a:t>(</a:t>
            </a:r>
            <a:r>
              <a:rPr lang="en-IN" sz="1800" b="0" i="0" u="none" strike="noStrike" cap="none" dirty="0" err="1">
                <a:solidFill>
                  <a:srgbClr val="00B050"/>
                </a:solidFill>
                <a:latin typeface="Times New Roman"/>
                <a:ea typeface="Times New Roman"/>
                <a:cs typeface="Times New Roman"/>
                <a:sym typeface="Times New Roman"/>
              </a:rPr>
              <a:t>cmdByte</a:t>
            </a: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B050"/>
                </a:solidFill>
                <a:latin typeface="Times New Roman"/>
                <a:ea typeface="Times New Roman"/>
                <a:cs typeface="Times New Roman"/>
                <a:sym typeface="Times New Roman"/>
              </a:rPr>
              <a:t> </a:t>
            </a:r>
            <a:endParaRPr sz="1200" b="0" i="0" u="none" strike="noStrike" cap="none" dirty="0">
              <a:solidFill>
                <a:srgbClr val="00B05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B050"/>
                </a:solidFill>
                <a:latin typeface="Times New Roman"/>
                <a:ea typeface="Times New Roman"/>
                <a:cs typeface="Times New Roman"/>
                <a:sym typeface="Times New Roman"/>
              </a:rPr>
              <a:t>LCD_SendCmdSignals</a:t>
            </a:r>
            <a:r>
              <a:rPr lang="en-IN" sz="1800" b="0" i="0" u="none" strike="noStrike" cap="none" dirty="0">
                <a:solidFill>
                  <a:srgbClr val="00B050"/>
                </a:solidFill>
                <a:latin typeface="Times New Roman"/>
                <a:ea typeface="Times New Roman"/>
                <a:cs typeface="Times New Roman"/>
                <a:sym typeface="Times New Roman"/>
              </a:rPr>
              <a:t>();</a:t>
            </a:r>
            <a:endParaRPr sz="1200" b="0" i="0" u="none" strike="noStrike" cap="none" dirty="0">
              <a:solidFill>
                <a:srgbClr val="00B05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p:txBody>
      </p:sp>
      <p:sp>
        <p:nvSpPr>
          <p:cNvPr id="612" name="Google Shape;612;p91"/>
          <p:cNvSpPr txBox="1"/>
          <p:nvPr/>
        </p:nvSpPr>
        <p:spPr>
          <a:xfrm>
            <a:off x="902737" y="3207675"/>
            <a:ext cx="6116216" cy="23343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70C0"/>
                </a:solidFill>
                <a:latin typeface="Times New Roman"/>
                <a:ea typeface="Times New Roman"/>
                <a:cs typeface="Times New Roman"/>
                <a:sym typeface="Times New Roman"/>
              </a:rPr>
              <a:t>static void </a:t>
            </a:r>
            <a:r>
              <a:rPr lang="en-IN" sz="1800" b="0" i="0" u="none" strike="noStrike" cap="none" dirty="0" err="1">
                <a:solidFill>
                  <a:srgbClr val="0070C0"/>
                </a:solidFill>
                <a:latin typeface="Times New Roman"/>
                <a:ea typeface="Times New Roman"/>
                <a:cs typeface="Times New Roman"/>
                <a:sym typeface="Times New Roman"/>
              </a:rPr>
              <a:t>LCD_DataWrite</a:t>
            </a:r>
            <a:r>
              <a:rPr lang="en-IN" sz="1800" b="0" i="0" u="none" strike="noStrike" cap="none" dirty="0">
                <a:solidFill>
                  <a:srgbClr val="0070C0"/>
                </a:solidFill>
                <a:latin typeface="Times New Roman"/>
                <a:ea typeface="Times New Roman"/>
                <a:cs typeface="Times New Roman"/>
                <a:sym typeface="Times New Roman"/>
              </a:rPr>
              <a:t>( unsigned char </a:t>
            </a:r>
            <a:r>
              <a:rPr lang="en-IN" sz="1800" b="0" i="0" u="none" strike="noStrike" cap="none" dirty="0" err="1">
                <a:solidFill>
                  <a:srgbClr val="0070C0"/>
                </a:solidFill>
                <a:latin typeface="Times New Roman"/>
                <a:ea typeface="Times New Roman"/>
                <a:cs typeface="Times New Roman"/>
                <a:sym typeface="Times New Roman"/>
              </a:rPr>
              <a:t>dataByte</a:t>
            </a: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70C0"/>
                </a:solidFill>
                <a:latin typeface="Times New Roman"/>
                <a:ea typeface="Times New Roman"/>
                <a:cs typeface="Times New Roman"/>
                <a:sym typeface="Times New Roman"/>
              </a:rPr>
              <a:t>LCD_SendHigherNibble</a:t>
            </a:r>
            <a:r>
              <a:rPr lang="en-IN" sz="1800" b="0" i="0" u="none" strike="noStrike" cap="none" dirty="0">
                <a:solidFill>
                  <a:srgbClr val="0070C0"/>
                </a:solidFill>
                <a:latin typeface="Times New Roman"/>
                <a:ea typeface="Times New Roman"/>
                <a:cs typeface="Times New Roman"/>
                <a:sym typeface="Times New Roman"/>
              </a:rPr>
              <a:t>(</a:t>
            </a:r>
            <a:r>
              <a:rPr lang="en-IN" sz="1800" b="0" i="0" u="none" strike="noStrike" cap="none" dirty="0" err="1">
                <a:solidFill>
                  <a:srgbClr val="0070C0"/>
                </a:solidFill>
                <a:latin typeface="Times New Roman"/>
                <a:ea typeface="Times New Roman"/>
                <a:cs typeface="Times New Roman"/>
                <a:sym typeface="Times New Roman"/>
              </a:rPr>
              <a:t>dataByte</a:t>
            </a: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70C0"/>
                </a:solidFill>
                <a:latin typeface="Times New Roman"/>
                <a:ea typeface="Times New Roman"/>
                <a:cs typeface="Times New Roman"/>
                <a:sym typeface="Times New Roman"/>
              </a:rPr>
              <a:t>LCD_SendDataSignals</a:t>
            </a: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70C0"/>
                </a:solidFill>
                <a:latin typeface="Times New Roman"/>
                <a:ea typeface="Times New Roman"/>
                <a:cs typeface="Times New Roman"/>
                <a:sym typeface="Times New Roman"/>
              </a:rPr>
              <a:t>dataByte</a:t>
            </a:r>
            <a:r>
              <a:rPr lang="en-IN" sz="1800" b="0" i="0" u="none" strike="noStrike" cap="none" dirty="0">
                <a:solidFill>
                  <a:srgbClr val="0070C0"/>
                </a:solidFill>
                <a:latin typeface="Times New Roman"/>
                <a:ea typeface="Times New Roman"/>
                <a:cs typeface="Times New Roman"/>
                <a:sym typeface="Times New Roman"/>
              </a:rPr>
              <a:t> = </a:t>
            </a:r>
            <a:r>
              <a:rPr lang="en-IN" sz="1800" b="0" i="0" u="none" strike="noStrike" cap="none" dirty="0" err="1">
                <a:solidFill>
                  <a:srgbClr val="0070C0"/>
                </a:solidFill>
                <a:latin typeface="Times New Roman"/>
                <a:ea typeface="Times New Roman"/>
                <a:cs typeface="Times New Roman"/>
                <a:sym typeface="Times New Roman"/>
              </a:rPr>
              <a:t>dataByte</a:t>
            </a:r>
            <a:r>
              <a:rPr lang="en-IN" sz="1800" b="0" i="0" u="none" strike="noStrike" cap="none" dirty="0">
                <a:solidFill>
                  <a:srgbClr val="0070C0"/>
                </a:solidFill>
                <a:latin typeface="Times New Roman"/>
                <a:ea typeface="Times New Roman"/>
                <a:cs typeface="Times New Roman"/>
                <a:sym typeface="Times New Roman"/>
              </a:rPr>
              <a:t>  &lt;&lt; 4;</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70C0"/>
                </a:solidFill>
                <a:latin typeface="Times New Roman"/>
                <a:ea typeface="Times New Roman"/>
                <a:cs typeface="Times New Roman"/>
                <a:sym typeface="Times New Roman"/>
              </a:rPr>
              <a:t>LCD_SendHigherNibble</a:t>
            </a:r>
            <a:r>
              <a:rPr lang="en-IN" sz="1800" b="0" i="0" u="none" strike="noStrike" cap="none" dirty="0">
                <a:solidFill>
                  <a:srgbClr val="0070C0"/>
                </a:solidFill>
                <a:latin typeface="Times New Roman"/>
                <a:ea typeface="Times New Roman"/>
                <a:cs typeface="Times New Roman"/>
                <a:sym typeface="Times New Roman"/>
              </a:rPr>
              <a:t>(</a:t>
            </a:r>
            <a:r>
              <a:rPr lang="en-IN" sz="1800" b="0" i="0" u="none" strike="noStrike" cap="none" dirty="0" err="1">
                <a:solidFill>
                  <a:srgbClr val="0070C0"/>
                </a:solidFill>
                <a:latin typeface="Times New Roman"/>
                <a:ea typeface="Times New Roman"/>
                <a:cs typeface="Times New Roman"/>
                <a:sym typeface="Times New Roman"/>
              </a:rPr>
              <a:t>dataByte</a:t>
            </a: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0070C0"/>
                </a:solidFill>
                <a:latin typeface="Times New Roman"/>
                <a:ea typeface="Times New Roman"/>
                <a:cs typeface="Times New Roman"/>
                <a:sym typeface="Times New Roman"/>
              </a:rPr>
              <a:t> </a:t>
            </a:r>
            <a:endParaRPr sz="1200" b="0" i="0" u="none" strike="noStrike" cap="none" dirty="0">
              <a:solidFill>
                <a:srgbClr val="0070C0"/>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rgbClr val="0070C0"/>
                </a:solidFill>
                <a:latin typeface="Times New Roman"/>
                <a:ea typeface="Times New Roman"/>
                <a:cs typeface="Times New Roman"/>
                <a:sym typeface="Times New Roman"/>
              </a:rPr>
              <a:t>LCD_SendDataSignals</a:t>
            </a:r>
            <a:r>
              <a:rPr lang="en-IN" sz="1800" b="0" i="0" u="none" strike="noStrike" cap="none" dirty="0">
                <a:solidFill>
                  <a:srgbClr val="0070C0"/>
                </a:solidFill>
                <a:latin typeface="Times New Roman"/>
                <a:ea typeface="Times New Roman"/>
                <a:cs typeface="Times New Roman"/>
                <a:sym typeface="Times New Roman"/>
              </a:rPr>
              <a:t>();</a:t>
            </a:r>
            <a:endParaRPr sz="1200" b="0" i="0" u="none" strike="noStrike" cap="none" dirty="0">
              <a:solidFill>
                <a:srgbClr val="0070C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p:txBody>
      </p:sp>
      <p:sp>
        <p:nvSpPr>
          <p:cNvPr id="613" name="Google Shape;613;p91"/>
          <p:cNvSpPr txBox="1"/>
          <p:nvPr/>
        </p:nvSpPr>
        <p:spPr>
          <a:xfrm>
            <a:off x="6096000" y="716401"/>
            <a:ext cx="6116216" cy="47628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FF0000"/>
                </a:solidFill>
                <a:latin typeface="Times New Roman"/>
                <a:ea typeface="Times New Roman"/>
                <a:cs typeface="Times New Roman"/>
                <a:sym typeface="Times New Roman"/>
              </a:rPr>
              <a:t>static void </a:t>
            </a:r>
            <a:r>
              <a:rPr lang="en-IN" sz="1800" b="0" i="0" u="none" strike="noStrike" cap="none" dirty="0" err="1">
                <a:solidFill>
                  <a:srgbClr val="FF0000"/>
                </a:solidFill>
                <a:latin typeface="Times New Roman"/>
                <a:ea typeface="Times New Roman"/>
                <a:cs typeface="Times New Roman"/>
                <a:sym typeface="Times New Roman"/>
              </a:rPr>
              <a:t>LCD_SendHigherNibble</a:t>
            </a:r>
            <a:r>
              <a:rPr lang="en-IN" sz="1800" b="0" i="0" u="none" strike="noStrike" cap="none" dirty="0">
                <a:solidFill>
                  <a:srgbClr val="FF0000"/>
                </a:solidFill>
                <a:latin typeface="Times New Roman"/>
                <a:ea typeface="Times New Roman"/>
                <a:cs typeface="Times New Roman"/>
                <a:sym typeface="Times New Roman"/>
              </a:rPr>
              <a:t>(unsigned char </a:t>
            </a:r>
            <a:r>
              <a:rPr lang="en-IN" sz="1800" b="0" i="0" u="none" strike="noStrike" cap="none" dirty="0" err="1">
                <a:solidFill>
                  <a:srgbClr val="FF0000"/>
                </a:solidFill>
                <a:latin typeface="Times New Roman"/>
                <a:ea typeface="Times New Roman"/>
                <a:cs typeface="Times New Roman"/>
                <a:sym typeface="Times New Roman"/>
              </a:rPr>
              <a:t>dataByte</a:t>
            </a:r>
            <a:r>
              <a:rPr lang="en-IN" sz="1800" b="0" i="0" u="none" strike="noStrike" cap="none" dirty="0">
                <a:solidFill>
                  <a:srgbClr val="FF0000"/>
                </a:solidFill>
                <a:latin typeface="Times New Roman"/>
                <a:ea typeface="Times New Roman"/>
                <a:cs typeface="Times New Roman"/>
                <a:sym typeface="Times New Roman"/>
              </a:rPr>
              <a:t>)</a:t>
            </a:r>
            <a:endParaRPr sz="1200" b="0" i="0" u="none" strike="noStrike" cap="none" dirty="0">
              <a:solidFill>
                <a:srgbClr val="FF000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FF0000"/>
                </a:solidFill>
                <a:latin typeface="Times New Roman"/>
                <a:ea typeface="Times New Roman"/>
                <a:cs typeface="Times New Roman"/>
                <a:sym typeface="Times New Roman"/>
              </a:rPr>
              <a:t> </a:t>
            </a: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FF0000"/>
                </a:solidFill>
                <a:latin typeface="Times New Roman"/>
                <a:ea typeface="Times New Roman"/>
                <a:cs typeface="Times New Roman"/>
                <a:sym typeface="Times New Roman"/>
              </a:rPr>
              <a:t>{</a:t>
            </a:r>
            <a:endParaRPr sz="1200" b="0" i="0" u="none" strike="noStrike" cap="none" dirty="0">
              <a:solidFill>
                <a:srgbClr val="FF000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FF0000"/>
                </a:solidFill>
                <a:latin typeface="Times New Roman"/>
                <a:ea typeface="Times New Roman"/>
                <a:cs typeface="Times New Roman"/>
                <a:sym typeface="Times New Roman"/>
              </a:rPr>
              <a:t> </a:t>
            </a:r>
            <a:endParaRPr sz="1200" b="0" i="0" u="none" strike="noStrike" cap="none" dirty="0">
              <a:solidFill>
                <a:srgbClr val="FF0000"/>
              </a:solidFill>
              <a:latin typeface="Calibri"/>
              <a:ea typeface="Calibri"/>
              <a:cs typeface="Calibri"/>
              <a:sym typeface="Calibri"/>
            </a:endParaRPr>
          </a:p>
          <a:p>
            <a:pPr marL="114300" marR="0" lvl="0" indent="0" algn="l" rtl="0">
              <a:lnSpc>
                <a:spcPct val="100000"/>
              </a:lnSpc>
              <a:spcBef>
                <a:spcPts val="0"/>
              </a:spcBef>
              <a:spcAft>
                <a:spcPts val="0"/>
              </a:spcAft>
              <a:buClr>
                <a:srgbClr val="000000"/>
              </a:buClr>
              <a:buSzPts val="1800"/>
              <a:buFont typeface="Arial"/>
              <a:buNone/>
            </a:pPr>
            <a:r>
              <a:rPr lang="en-IN" sz="1800" b="0" i="1" u="none" strike="noStrike" cap="none" dirty="0">
                <a:solidFill>
                  <a:srgbClr val="FF0000"/>
                </a:solidFill>
                <a:latin typeface="Times New Roman"/>
                <a:ea typeface="Times New Roman"/>
                <a:cs typeface="Times New Roman"/>
                <a:sym typeface="Times New Roman"/>
              </a:rPr>
              <a:t>//send the D7,6,5,D4(</a:t>
            </a:r>
            <a:r>
              <a:rPr lang="en-IN" sz="1800" b="0" i="1" u="none" strike="noStrike" cap="none" dirty="0" err="1">
                <a:solidFill>
                  <a:srgbClr val="FF0000"/>
                </a:solidFill>
                <a:latin typeface="Times New Roman"/>
                <a:ea typeface="Times New Roman"/>
                <a:cs typeface="Times New Roman"/>
                <a:sym typeface="Times New Roman"/>
              </a:rPr>
              <a:t>uppernibble</a:t>
            </a:r>
            <a:r>
              <a:rPr lang="en-IN" sz="1800" b="0" i="1" u="none" strike="noStrike" cap="none" dirty="0">
                <a:solidFill>
                  <a:srgbClr val="FF0000"/>
                </a:solidFill>
                <a:latin typeface="Times New Roman"/>
                <a:ea typeface="Times New Roman"/>
                <a:cs typeface="Times New Roman"/>
                <a:sym typeface="Times New Roman"/>
              </a:rPr>
              <a:t>) to P0.16 to P0.19</a:t>
            </a:r>
            <a:endParaRPr sz="1200" b="0" i="0" u="none" strike="noStrike" cap="none" dirty="0">
              <a:solidFill>
                <a:srgbClr val="FF000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FF0000"/>
                </a:solidFill>
                <a:latin typeface="Times New Roman"/>
                <a:ea typeface="Times New Roman"/>
                <a:cs typeface="Times New Roman"/>
                <a:sym typeface="Times New Roman"/>
              </a:rPr>
              <a:t> </a:t>
            </a:r>
            <a:endParaRPr sz="1200" b="0" i="0" u="none" strike="noStrike" cap="none" dirty="0">
              <a:solidFill>
                <a:srgbClr val="FF0000"/>
              </a:solidFill>
              <a:latin typeface="Calibri"/>
              <a:ea typeface="Calibri"/>
              <a:cs typeface="Calibri"/>
              <a:sym typeface="Calibri"/>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FF0000"/>
                </a:solidFill>
                <a:latin typeface="Times New Roman"/>
                <a:ea typeface="Times New Roman"/>
                <a:cs typeface="Times New Roman"/>
                <a:sym typeface="Times New Roman"/>
              </a:rPr>
              <a:t>IO0CLR = 0X000F0000;</a:t>
            </a:r>
            <a:endParaRPr sz="1400" b="0" i="0" u="none" strike="noStrike" cap="none" dirty="0">
              <a:solidFill>
                <a:srgbClr val="FF0000"/>
              </a:solidFill>
              <a:latin typeface="Arial"/>
              <a:ea typeface="Arial"/>
              <a:cs typeface="Arial"/>
              <a:sym typeface="Arial"/>
            </a:endParaRPr>
          </a:p>
          <a:p>
            <a:pPr marL="15240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FF0000"/>
                </a:solidFill>
                <a:latin typeface="Times New Roman"/>
                <a:ea typeface="Times New Roman"/>
                <a:cs typeface="Times New Roman"/>
                <a:sym typeface="Times New Roman"/>
              </a:rPr>
              <a:t>IO0SET = ((</a:t>
            </a:r>
            <a:r>
              <a:rPr lang="en-IN" sz="1800" b="0" i="0" u="none" strike="noStrike" cap="none" dirty="0" err="1">
                <a:solidFill>
                  <a:srgbClr val="FF0000"/>
                </a:solidFill>
                <a:latin typeface="Times New Roman"/>
                <a:ea typeface="Times New Roman"/>
                <a:cs typeface="Times New Roman"/>
                <a:sym typeface="Times New Roman"/>
              </a:rPr>
              <a:t>dataByte</a:t>
            </a:r>
            <a:r>
              <a:rPr lang="en-IN" sz="1800" b="0" i="0" u="none" strike="noStrike" cap="none" dirty="0">
                <a:solidFill>
                  <a:srgbClr val="FF0000"/>
                </a:solidFill>
                <a:latin typeface="Times New Roman"/>
                <a:ea typeface="Times New Roman"/>
                <a:cs typeface="Times New Roman"/>
                <a:sym typeface="Times New Roman"/>
              </a:rPr>
              <a:t> &gt;&gt;4) &amp; 0x0f) &lt;&lt; 16;</a:t>
            </a:r>
            <a:endParaRPr sz="1200" b="0" i="0" u="none" strike="noStrike" cap="none" dirty="0">
              <a:solidFill>
                <a:srgbClr val="FF0000"/>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rgbClr val="FF0000"/>
                </a:solidFill>
                <a:latin typeface="Times New Roman"/>
                <a:ea typeface="Times New Roman"/>
                <a:cs typeface="Times New Roman"/>
                <a:sym typeface="Times New Roman"/>
              </a:rPr>
              <a:t> </a:t>
            </a: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FF0000"/>
                </a:solidFill>
                <a:latin typeface="Times New Roman"/>
                <a:ea typeface="Times New Roman"/>
                <a:cs typeface="Times New Roman"/>
                <a:sym typeface="Times New Roman"/>
              </a:rPr>
              <a:t>}</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static void </a:t>
            </a:r>
            <a:r>
              <a:rPr lang="en-IN" sz="1800" b="0" i="0" u="none" strike="noStrike" cap="none" dirty="0" err="1">
                <a:solidFill>
                  <a:schemeClr val="dk1"/>
                </a:solidFill>
                <a:latin typeface="Times New Roman"/>
                <a:ea typeface="Times New Roman"/>
                <a:cs typeface="Times New Roman"/>
                <a:sym typeface="Times New Roman"/>
              </a:rPr>
              <a:t>LCD_SendCmdSignals</a:t>
            </a:r>
            <a:r>
              <a:rPr lang="en-IN" sz="1800" b="0" i="0" u="none" strike="noStrike" cap="none" dirty="0">
                <a:solidFill>
                  <a:schemeClr val="dk1"/>
                </a:solidFill>
                <a:latin typeface="Times New Roman"/>
                <a:ea typeface="Times New Roman"/>
                <a:cs typeface="Times New Roman"/>
                <a:sym typeface="Times New Roman"/>
              </a:rPr>
              <a:t>(void)</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RS_OFF;  </a:t>
            </a:r>
            <a:r>
              <a:rPr lang="en-IN" sz="1800" b="0" i="1" u="none" strike="noStrike" cap="none" dirty="0">
                <a:solidFill>
                  <a:schemeClr val="dk1"/>
                </a:solidFill>
                <a:latin typeface="Times New Roman"/>
                <a:ea typeface="Times New Roman"/>
                <a:cs typeface="Times New Roman"/>
                <a:sym typeface="Times New Roman"/>
              </a:rPr>
              <a:t>// RS - 1</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chemeClr val="dk1"/>
                </a:solidFill>
                <a:latin typeface="Times New Roman"/>
                <a:ea typeface="Times New Roman"/>
                <a:cs typeface="Times New Roman"/>
                <a:sym typeface="Times New Roman"/>
              </a:rPr>
              <a:t>EN_ON;delay_us</a:t>
            </a:r>
            <a:r>
              <a:rPr lang="en-IN" sz="1800" b="0" i="0" u="none" strike="noStrike" cap="none" dirty="0">
                <a:solidFill>
                  <a:schemeClr val="dk1"/>
                </a:solidFill>
                <a:latin typeface="Times New Roman"/>
                <a:ea typeface="Times New Roman"/>
                <a:cs typeface="Times New Roman"/>
                <a:sym typeface="Times New Roman"/>
              </a:rPr>
              <a:t>(100);EN_OFF; </a:t>
            </a:r>
            <a:r>
              <a:rPr lang="en-IN" sz="1800" b="0" i="1" u="none" strike="noStrike" cap="none" dirty="0">
                <a:solidFill>
                  <a:schemeClr val="dk1"/>
                </a:solidFill>
                <a:latin typeface="Times New Roman"/>
                <a:ea typeface="Times New Roman"/>
                <a:cs typeface="Times New Roman"/>
                <a:sym typeface="Times New Roman"/>
              </a:rPr>
              <a:t>// EN - 1 then 0</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static void </a:t>
            </a:r>
            <a:r>
              <a:rPr lang="en-IN" sz="1800" b="0" i="0" u="none" strike="noStrike" cap="none" dirty="0" err="1">
                <a:solidFill>
                  <a:schemeClr val="dk1"/>
                </a:solidFill>
                <a:latin typeface="Times New Roman"/>
                <a:ea typeface="Times New Roman"/>
                <a:cs typeface="Times New Roman"/>
                <a:sym typeface="Times New Roman"/>
              </a:rPr>
              <a:t>LCD_SendDataSignals</a:t>
            </a:r>
            <a:r>
              <a:rPr lang="en-IN" sz="1800" b="0" i="0" u="none" strike="noStrike" cap="none" dirty="0">
                <a:solidFill>
                  <a:schemeClr val="dk1"/>
                </a:solidFill>
                <a:latin typeface="Times New Roman"/>
                <a:ea typeface="Times New Roman"/>
                <a:cs typeface="Times New Roman"/>
                <a:sym typeface="Times New Roman"/>
              </a:rPr>
              <a:t>(void)</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a:p>
            <a:pPr marL="0" marR="0" lvl="0" indent="0" algn="l" rtl="0">
              <a:lnSpc>
                <a:spcPct val="2916"/>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RS_ON;// RS - 1</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190500" marR="0" lvl="0" indent="0" algn="l" rtl="0">
              <a:lnSpc>
                <a:spcPct val="100000"/>
              </a:lnSpc>
              <a:spcBef>
                <a:spcPts val="0"/>
              </a:spcBef>
              <a:spcAft>
                <a:spcPts val="0"/>
              </a:spcAft>
              <a:buClr>
                <a:srgbClr val="000000"/>
              </a:buClr>
              <a:buSzPts val="1800"/>
              <a:buFont typeface="Arial"/>
              <a:buNone/>
            </a:pPr>
            <a:r>
              <a:rPr lang="en-IN" sz="1800" b="0" i="0" u="none" strike="noStrike" cap="none" dirty="0" err="1">
                <a:solidFill>
                  <a:schemeClr val="dk1"/>
                </a:solidFill>
                <a:latin typeface="Times New Roman"/>
                <a:ea typeface="Times New Roman"/>
                <a:cs typeface="Times New Roman"/>
                <a:sym typeface="Times New Roman"/>
              </a:rPr>
              <a:t>EN_ON;delay_us</a:t>
            </a:r>
            <a:r>
              <a:rPr lang="en-IN" sz="1800" b="0" i="0" u="none" strike="noStrike" cap="none" dirty="0">
                <a:solidFill>
                  <a:schemeClr val="dk1"/>
                </a:solidFill>
                <a:latin typeface="Times New Roman"/>
                <a:ea typeface="Times New Roman"/>
                <a:cs typeface="Times New Roman"/>
                <a:sym typeface="Times New Roman"/>
              </a:rPr>
              <a:t>(100);EN_OFF; // EN - 1 then 0</a:t>
            </a:r>
            <a:endParaRPr sz="1200" b="0" i="0" u="none" strike="noStrike" cap="none" dirty="0">
              <a:solidFill>
                <a:schemeClr val="dk1"/>
              </a:solidFill>
              <a:latin typeface="Calibri"/>
              <a:ea typeface="Calibri"/>
              <a:cs typeface="Calibri"/>
              <a:sym typeface="Calibri"/>
            </a:endParaRPr>
          </a:p>
          <a:p>
            <a:pPr marL="0" marR="0" lvl="0" indent="0" algn="l" rtl="0">
              <a:lnSpc>
                <a:spcPct val="2083"/>
              </a:lnSpc>
              <a:spcBef>
                <a:spcPts val="0"/>
              </a:spcBef>
              <a:spcAft>
                <a:spcPts val="0"/>
              </a:spcAft>
              <a:buClr>
                <a:srgbClr val="000000"/>
              </a:buClr>
              <a:buSzPts val="1200"/>
              <a:buFont typeface="Arial"/>
              <a:buNone/>
            </a:pPr>
            <a:r>
              <a:rPr lang="en-IN" sz="1200" b="0" i="0" u="none" strike="noStrike" cap="none" dirty="0">
                <a:solidFill>
                  <a:schemeClr val="dk1"/>
                </a:solidFill>
                <a:latin typeface="Times New Roman"/>
                <a:ea typeface="Times New Roman"/>
                <a:cs typeface="Times New Roman"/>
                <a:sym typeface="Times New Roman"/>
              </a:rPr>
              <a:t>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2"/>
          <p:cNvSpPr txBox="1"/>
          <p:nvPr/>
        </p:nvSpPr>
        <p:spPr>
          <a:xfrm>
            <a:off x="1555879" y="2747779"/>
            <a:ext cx="7793393"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void LCD_DisplayString(const char *ptr_string)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1" u="none" strike="noStrike" cap="none">
                <a:solidFill>
                  <a:srgbClr val="000000"/>
                </a:solidFill>
                <a:latin typeface="Times New Roman"/>
                <a:ea typeface="Times New Roman"/>
                <a:cs typeface="Times New Roman"/>
                <a:sym typeface="Times New Roman"/>
              </a:rPr>
              <a:t>// Loop through the string and display char by char </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while((*ptr_string)!=0)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LCD_DataWrite(*ptr_string++);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3"/>
          <p:cNvSpPr txBox="1"/>
          <p:nvPr/>
        </p:nvSpPr>
        <p:spPr>
          <a:xfrm>
            <a:off x="1415920" y="797465"/>
            <a:ext cx="6636398" cy="461665"/>
          </a:xfrm>
          <a:prstGeom prst="rect">
            <a:avLst/>
          </a:prstGeom>
          <a:noFill/>
          <a:ln>
            <a:noFill/>
          </a:ln>
        </p:spPr>
        <p:txBody>
          <a:bodyPr spcFirstLastPara="1" wrap="square" lIns="91425" tIns="45700" rIns="91425" bIns="45700" anchor="t" anchorCtr="0">
            <a:spAutoFit/>
          </a:bodyPr>
          <a:lstStyle/>
          <a:p>
            <a:pPr marL="26670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dk1"/>
                </a:solidFill>
                <a:latin typeface="Times New Roman"/>
                <a:ea typeface="Times New Roman"/>
                <a:cs typeface="Times New Roman"/>
                <a:sym typeface="Times New Roman"/>
              </a:rPr>
              <a:t>Interfacing High power devices using relays</a:t>
            </a:r>
            <a:endParaRPr sz="1400" b="0" i="0" u="none" strike="noStrike" cap="none">
              <a:solidFill>
                <a:schemeClr val="dk1"/>
              </a:solidFill>
              <a:latin typeface="Calibri"/>
              <a:ea typeface="Calibri"/>
              <a:cs typeface="Calibri"/>
              <a:sym typeface="Calibri"/>
            </a:endParaRPr>
          </a:p>
        </p:txBody>
      </p:sp>
      <p:sp>
        <p:nvSpPr>
          <p:cNvPr id="624" name="Google Shape;624;p93"/>
          <p:cNvSpPr txBox="1"/>
          <p:nvPr/>
        </p:nvSpPr>
        <p:spPr>
          <a:xfrm>
            <a:off x="725455" y="1452690"/>
            <a:ext cx="10751198" cy="1004890"/>
          </a:xfrm>
          <a:prstGeom prst="rect">
            <a:avLst/>
          </a:prstGeom>
          <a:noFill/>
          <a:ln>
            <a:noFill/>
          </a:ln>
        </p:spPr>
        <p:txBody>
          <a:bodyPr spcFirstLastPara="1" wrap="square" lIns="91425" tIns="45700" rIns="91425" bIns="45700" anchor="t" anchorCtr="0">
            <a:spAutoFit/>
          </a:bodyPr>
          <a:lstStyle/>
          <a:p>
            <a:pPr marL="514350" marR="92710" lvl="0" indent="-285750" algn="just" rtl="0">
              <a:lnSpc>
                <a:spcPct val="112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Microcontroller port pin cannot be directly used to switch ON/OFF (control) high power ac/dc devices like bulb, fan, dc motor, solenoids etc (unlike LED’s which can be directly controlled / connected by port pins) as they don’t drive required high current or voltages by high power devices.</a:t>
            </a:r>
            <a:endParaRPr sz="1200" b="0" i="0" u="none" strike="noStrike" cap="none">
              <a:solidFill>
                <a:schemeClr val="dk1"/>
              </a:solidFill>
              <a:latin typeface="Calibri"/>
              <a:ea typeface="Calibri"/>
              <a:cs typeface="Calibri"/>
              <a:sym typeface="Calibri"/>
            </a:endParaRPr>
          </a:p>
        </p:txBody>
      </p:sp>
      <p:sp>
        <p:nvSpPr>
          <p:cNvPr id="625" name="Google Shape;625;p93"/>
          <p:cNvSpPr txBox="1"/>
          <p:nvPr/>
        </p:nvSpPr>
        <p:spPr>
          <a:xfrm>
            <a:off x="800100" y="2646768"/>
            <a:ext cx="10300995" cy="1387944"/>
          </a:xfrm>
          <a:prstGeom prst="rect">
            <a:avLst/>
          </a:prstGeom>
          <a:noFill/>
          <a:ln>
            <a:noFill/>
          </a:ln>
        </p:spPr>
        <p:txBody>
          <a:bodyPr spcFirstLastPara="1" wrap="square" lIns="91425" tIns="45700" rIns="91425" bIns="45700" anchor="t" anchorCtr="0">
            <a:spAutoFit/>
          </a:bodyPr>
          <a:lstStyle/>
          <a:p>
            <a:pPr marL="514350" marR="118110" lvl="0" indent="-285750" algn="l" rtl="0">
              <a:lnSpc>
                <a:spcPct val="11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Relays are used to interface high power devices to microcontrollers. </a:t>
            </a:r>
            <a:endParaRPr sz="1400" b="0" i="0" u="none" strike="noStrike" cap="none">
              <a:solidFill>
                <a:srgbClr val="000000"/>
              </a:solidFill>
              <a:latin typeface="Arial"/>
              <a:ea typeface="Arial"/>
              <a:cs typeface="Arial"/>
              <a:sym typeface="Arial"/>
            </a:endParaRPr>
          </a:p>
          <a:p>
            <a:pPr marL="514350" marR="118110" lvl="0" indent="-285750" algn="l" rtl="0">
              <a:lnSpc>
                <a:spcPct val="11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Relays are devices that can turn on or off the power supplied to other device like bulb, like a switch. </a:t>
            </a:r>
            <a:endParaRPr sz="1400" b="0" i="0" u="none" strike="noStrike" cap="none">
              <a:solidFill>
                <a:srgbClr val="000000"/>
              </a:solidFill>
              <a:latin typeface="Arial"/>
              <a:ea typeface="Arial"/>
              <a:cs typeface="Arial"/>
              <a:sym typeface="Arial"/>
            </a:endParaRPr>
          </a:p>
          <a:p>
            <a:pPr marL="514350" marR="118110" lvl="0" indent="-285750" algn="l" rtl="0">
              <a:lnSpc>
                <a:spcPct val="11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Relays are used to control high-power circuits by low-power devices like microcontrollers.</a:t>
            </a:r>
            <a:endParaRPr sz="1400" b="0" i="0" u="none" strike="noStrike" cap="none">
              <a:solidFill>
                <a:srgbClr val="000000"/>
              </a:solidFill>
              <a:latin typeface="Arial"/>
              <a:ea typeface="Arial"/>
              <a:cs typeface="Arial"/>
              <a:sym typeface="Arial"/>
            </a:endParaRPr>
          </a:p>
          <a:p>
            <a:pPr marL="514350" marR="118110" lvl="0" indent="-285750" algn="l" rtl="0">
              <a:lnSpc>
                <a:spcPct val="119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Relays provide isolation between microcontroller and high power source</a:t>
            </a:r>
            <a:endParaRPr sz="1200" b="0" i="0" u="none" strike="noStrike" cap="none">
              <a:solidFill>
                <a:schemeClr val="dk1"/>
              </a:solidFill>
              <a:latin typeface="Calibri"/>
              <a:ea typeface="Calibri"/>
              <a:cs typeface="Calibri"/>
              <a:sym typeface="Calibri"/>
            </a:endParaRPr>
          </a:p>
        </p:txBody>
      </p:sp>
      <p:pic>
        <p:nvPicPr>
          <p:cNvPr id="626" name="Google Shape;626;p93"/>
          <p:cNvPicPr preferRelativeResize="0"/>
          <p:nvPr/>
        </p:nvPicPr>
        <p:blipFill rotWithShape="1">
          <a:blip r:embed="rId3">
            <a:alphaModFix/>
          </a:blip>
          <a:srcRect/>
          <a:stretch/>
        </p:blipFill>
        <p:spPr>
          <a:xfrm>
            <a:off x="5822302" y="4206671"/>
            <a:ext cx="5654351" cy="25819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p:nvPr/>
        </p:nvSpPr>
        <p:spPr>
          <a:xfrm>
            <a:off x="986712" y="890918"/>
            <a:ext cx="9351606" cy="1525867"/>
          </a:xfrm>
          <a:prstGeom prst="rect">
            <a:avLst/>
          </a:prstGeom>
          <a:noFill/>
          <a:ln>
            <a:noFill/>
          </a:ln>
        </p:spPr>
        <p:txBody>
          <a:bodyPr spcFirstLastPara="1" wrap="square" lIns="91425" tIns="45700" rIns="91425" bIns="45700" anchor="t" anchorCtr="0">
            <a:spAutoFit/>
          </a:bodyPr>
          <a:lstStyle/>
          <a:p>
            <a:pPr marL="228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Times New Roman"/>
                <a:ea typeface="Times New Roman"/>
                <a:cs typeface="Times New Roman"/>
                <a:sym typeface="Times New Roman"/>
              </a:rPr>
              <a:t>Relays are of two types</a:t>
            </a:r>
            <a:endParaRPr sz="1200" b="0" i="0" u="none" strike="noStrike" cap="none">
              <a:solidFill>
                <a:schemeClr val="dk1"/>
              </a:solidFill>
              <a:latin typeface="Calibri"/>
              <a:ea typeface="Calibri"/>
              <a:cs typeface="Calibri"/>
              <a:sym typeface="Calibri"/>
            </a:endParaRPr>
          </a:p>
          <a:p>
            <a:pPr marL="0" marR="0" lvl="0" indent="0" algn="l" rtl="0">
              <a:lnSpc>
                <a:spcPct val="17083"/>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514350" marR="0" lvl="0" indent="-285750" algn="l" rtl="0">
              <a:lnSpc>
                <a:spcPct val="1000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Electromechanical Relay – cheap, less reliable, because of	movable ports used in the construction of these relays. Relay driver is required to drive these relays from the microcontroller ports.</a:t>
            </a: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r>
              <a:rPr lang="en-IN" sz="1200" b="0" i="0" u="none" strike="noStrike" cap="none">
                <a:solidFill>
                  <a:schemeClr val="dk1"/>
                </a:solidFill>
                <a:latin typeface="Times New Roman"/>
                <a:ea typeface="Times New Roman"/>
                <a:cs typeface="Times New Roman"/>
                <a:sym typeface="Times New Roman"/>
              </a:rPr>
              <a:t> </a:t>
            </a: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125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lnSpc>
                <a:spcPct val="7500"/>
              </a:lnSpc>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Solid State Relay – costly, reliable (durable), no moving parts, no relay driver required.</a:t>
            </a:r>
            <a:endParaRPr sz="1200" b="0" i="0" u="none" strike="noStrike" cap="none">
              <a:solidFill>
                <a:schemeClr val="dk1"/>
              </a:solidFill>
              <a:latin typeface="Calibri"/>
              <a:ea typeface="Calibri"/>
              <a:cs typeface="Calibri"/>
              <a:sym typeface="Calibri"/>
            </a:endParaRPr>
          </a:p>
        </p:txBody>
      </p:sp>
      <p:sp>
        <p:nvSpPr>
          <p:cNvPr id="632" name="Google Shape;632;p94"/>
          <p:cNvSpPr txBox="1"/>
          <p:nvPr/>
        </p:nvSpPr>
        <p:spPr>
          <a:xfrm>
            <a:off x="1129005" y="2577263"/>
            <a:ext cx="76814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dk1"/>
                </a:solidFill>
                <a:latin typeface="Times New Roman"/>
                <a:ea typeface="Times New Roman"/>
                <a:cs typeface="Times New Roman"/>
                <a:sym typeface="Times New Roman"/>
              </a:rPr>
              <a:t>Interfacing: </a:t>
            </a:r>
            <a:r>
              <a:rPr lang="en-IN" sz="1800" b="0" i="0" u="none" strike="noStrike" cap="none">
                <a:solidFill>
                  <a:schemeClr val="dk1"/>
                </a:solidFill>
                <a:latin typeface="Times New Roman"/>
                <a:ea typeface="Times New Roman"/>
                <a:cs typeface="Times New Roman"/>
                <a:sym typeface="Times New Roman"/>
              </a:rPr>
              <a:t>Interface AC device to LPC 2148 using mechanical relay:</a:t>
            </a:r>
            <a:endParaRPr sz="1200" b="0" i="0" u="none" strike="noStrike" cap="none">
              <a:solidFill>
                <a:schemeClr val="dk1"/>
              </a:solidFill>
              <a:latin typeface="Calibri"/>
              <a:ea typeface="Calibri"/>
              <a:cs typeface="Calibri"/>
              <a:sym typeface="Calibri"/>
            </a:endParaRPr>
          </a:p>
        </p:txBody>
      </p:sp>
      <p:pic>
        <p:nvPicPr>
          <p:cNvPr id="633" name="Google Shape;633;p94"/>
          <p:cNvPicPr preferRelativeResize="0"/>
          <p:nvPr/>
        </p:nvPicPr>
        <p:blipFill rotWithShape="1">
          <a:blip r:embed="rId3">
            <a:alphaModFix/>
          </a:blip>
          <a:srcRect/>
          <a:stretch/>
        </p:blipFill>
        <p:spPr>
          <a:xfrm>
            <a:off x="4739951" y="3428999"/>
            <a:ext cx="5367199" cy="2446981"/>
          </a:xfrm>
          <a:prstGeom prst="rect">
            <a:avLst/>
          </a:prstGeom>
          <a:noFill/>
          <a:ln>
            <a:noFill/>
          </a:ln>
        </p:spPr>
      </p:pic>
      <p:pic>
        <p:nvPicPr>
          <p:cNvPr id="634" name="Google Shape;634;p94"/>
          <p:cNvPicPr preferRelativeResize="0"/>
          <p:nvPr/>
        </p:nvPicPr>
        <p:blipFill rotWithShape="1">
          <a:blip r:embed="rId4">
            <a:alphaModFix/>
          </a:blip>
          <a:srcRect/>
          <a:stretch/>
        </p:blipFill>
        <p:spPr>
          <a:xfrm>
            <a:off x="1054360" y="4357396"/>
            <a:ext cx="2956208" cy="1332478"/>
          </a:xfrm>
          <a:prstGeom prst="rect">
            <a:avLst/>
          </a:prstGeom>
          <a:noFill/>
          <a:ln>
            <a:noFill/>
          </a:ln>
        </p:spPr>
      </p:pic>
      <p:pic>
        <p:nvPicPr>
          <p:cNvPr id="635" name="Google Shape;635;p94"/>
          <p:cNvPicPr preferRelativeResize="0"/>
          <p:nvPr/>
        </p:nvPicPr>
        <p:blipFill rotWithShape="1">
          <a:blip r:embed="rId5">
            <a:alphaModFix/>
          </a:blip>
          <a:srcRect/>
          <a:stretch/>
        </p:blipFill>
        <p:spPr>
          <a:xfrm>
            <a:off x="1129005" y="5875980"/>
            <a:ext cx="5700254" cy="327688"/>
          </a:xfrm>
          <a:prstGeom prst="rect">
            <a:avLst/>
          </a:prstGeom>
          <a:noFill/>
          <a:ln>
            <a:noFill/>
          </a:ln>
        </p:spPr>
      </p:pic>
      <p:pic>
        <p:nvPicPr>
          <p:cNvPr id="636" name="Google Shape;636;p94"/>
          <p:cNvPicPr preferRelativeResize="0"/>
          <p:nvPr/>
        </p:nvPicPr>
        <p:blipFill rotWithShape="1">
          <a:blip r:embed="rId6">
            <a:alphaModFix/>
          </a:blip>
          <a:srcRect/>
          <a:stretch/>
        </p:blipFill>
        <p:spPr>
          <a:xfrm>
            <a:off x="1054360" y="2977373"/>
            <a:ext cx="2667231" cy="12574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sp>
        <p:nvSpPr>
          <p:cNvPr id="642" name="Google Shape;642;p9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110490" algn="l" rtl="0">
              <a:lnSpc>
                <a:spcPct val="100000"/>
              </a:lnSpc>
              <a:spcBef>
                <a:spcPts val="0"/>
              </a:spcBef>
              <a:spcAft>
                <a:spcPts val="0"/>
              </a:spcAft>
              <a:buSzPts val="2760"/>
              <a:buNone/>
            </a:pPr>
            <a:endParaRPr/>
          </a:p>
        </p:txBody>
      </p:sp>
      <p:pic>
        <p:nvPicPr>
          <p:cNvPr id="643" name="Google Shape;643;p95"/>
          <p:cNvPicPr preferRelativeResize="0"/>
          <p:nvPr/>
        </p:nvPicPr>
        <p:blipFill rotWithShape="1">
          <a:blip r:embed="rId3">
            <a:alphaModFix/>
          </a:blip>
          <a:srcRect/>
          <a:stretch/>
        </p:blipFill>
        <p:spPr>
          <a:xfrm>
            <a:off x="2948473" y="195943"/>
            <a:ext cx="6290461" cy="651896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6"/>
          <p:cNvSpPr txBox="1"/>
          <p:nvPr/>
        </p:nvSpPr>
        <p:spPr>
          <a:xfrm>
            <a:off x="1378598" y="797466"/>
            <a:ext cx="86051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000000"/>
                </a:solidFill>
                <a:latin typeface="Times New Roman"/>
                <a:ea typeface="Times New Roman"/>
                <a:cs typeface="Times New Roman"/>
                <a:sym typeface="Times New Roman"/>
              </a:rPr>
              <a:t>Interfacing Industrial Proximity sensor using Opto-Isolator </a:t>
            </a:r>
            <a:endParaRPr sz="1800" b="0" i="0" u="none" strike="noStrike" cap="none">
              <a:solidFill>
                <a:schemeClr val="dk1"/>
              </a:solidFill>
              <a:latin typeface="Garamond"/>
              <a:ea typeface="Garamond"/>
              <a:cs typeface="Garamond"/>
              <a:sym typeface="Garamond"/>
            </a:endParaRPr>
          </a:p>
        </p:txBody>
      </p:sp>
      <p:sp>
        <p:nvSpPr>
          <p:cNvPr id="649" name="Google Shape;649;p96"/>
          <p:cNvSpPr txBox="1"/>
          <p:nvPr/>
        </p:nvSpPr>
        <p:spPr>
          <a:xfrm>
            <a:off x="1378598" y="1314358"/>
            <a:ext cx="72708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Times New Roman"/>
                <a:ea typeface="Times New Roman"/>
                <a:cs typeface="Times New Roman"/>
                <a:sym typeface="Times New Roman"/>
              </a:rPr>
              <a:t>Opto-isolator has photodiode and photo transistor: </a:t>
            </a:r>
            <a:endParaRPr sz="1800" b="0" i="0" u="none" strike="noStrike" cap="none">
              <a:solidFill>
                <a:schemeClr val="dk1"/>
              </a:solidFill>
              <a:latin typeface="Garamond"/>
              <a:ea typeface="Garamond"/>
              <a:cs typeface="Garamond"/>
              <a:sym typeface="Garamond"/>
            </a:endParaRPr>
          </a:p>
        </p:txBody>
      </p:sp>
      <p:pic>
        <p:nvPicPr>
          <p:cNvPr id="650" name="Google Shape;650;p96"/>
          <p:cNvPicPr preferRelativeResize="0"/>
          <p:nvPr/>
        </p:nvPicPr>
        <p:blipFill rotWithShape="1">
          <a:blip r:embed="rId3">
            <a:alphaModFix/>
          </a:blip>
          <a:srcRect/>
          <a:stretch/>
        </p:blipFill>
        <p:spPr>
          <a:xfrm>
            <a:off x="233267" y="1632448"/>
            <a:ext cx="6829924" cy="4946042"/>
          </a:xfrm>
          <a:prstGeom prst="rect">
            <a:avLst/>
          </a:prstGeom>
          <a:noFill/>
          <a:ln>
            <a:noFill/>
          </a:ln>
        </p:spPr>
      </p:pic>
      <p:sp>
        <p:nvSpPr>
          <p:cNvPr id="651" name="Google Shape;651;p96"/>
          <p:cNvSpPr txBox="1"/>
          <p:nvPr/>
        </p:nvSpPr>
        <p:spPr>
          <a:xfrm>
            <a:off x="6628621" y="1550924"/>
            <a:ext cx="4945224" cy="255454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Times New Roman"/>
                <a:ea typeface="Times New Roman"/>
                <a:cs typeface="Times New Roman"/>
                <a:sym typeface="Times New Roman"/>
              </a:rPr>
              <a:t>When diode conducts, it emits light and the transistor conducts.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Times New Roman"/>
                <a:ea typeface="Times New Roman"/>
                <a:cs typeface="Times New Roman"/>
                <a:sym typeface="Times New Roman"/>
              </a:rPr>
              <a:t>Provides complete isolation between diode and transistor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Times New Roman"/>
                <a:ea typeface="Times New Roman"/>
                <a:cs typeface="Times New Roman"/>
                <a:sym typeface="Times New Roman"/>
              </a:rPr>
              <a:t>Input circuit which drives the diode do not get affected by the voltage/ current spikes produced in the o/p circuit.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Times New Roman"/>
                <a:ea typeface="Times New Roman"/>
                <a:cs typeface="Times New Roman"/>
                <a:sym typeface="Times New Roman"/>
              </a:rPr>
              <a:t>Opto-isolators are used to interface devices (like sensors) working at different voltage levels to Microcontrollers. </a:t>
            </a:r>
            <a:endParaRPr sz="16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7"/>
          <p:cNvSpPr txBox="1">
            <a:spLocks noGrp="1"/>
          </p:cNvSpPr>
          <p:nvPr>
            <p:ph type="title"/>
          </p:nvPr>
        </p:nvSpPr>
        <p:spPr>
          <a:xfrm>
            <a:off x="763558" y="511304"/>
            <a:ext cx="5889169" cy="75171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262626"/>
              </a:buClr>
              <a:buSzPts val="3200"/>
              <a:buFont typeface="Garamond"/>
              <a:buNone/>
            </a:pPr>
            <a:r>
              <a:rPr lang="en-IN" sz="3200"/>
              <a:t>DC Motor: H Bridge</a:t>
            </a:r>
            <a:endParaRPr/>
          </a:p>
        </p:txBody>
      </p:sp>
      <p:sp>
        <p:nvSpPr>
          <p:cNvPr id="657" name="Google Shape;657;p97"/>
          <p:cNvSpPr txBox="1"/>
          <p:nvPr/>
        </p:nvSpPr>
        <p:spPr>
          <a:xfrm>
            <a:off x="1216091" y="1239844"/>
            <a:ext cx="7877369"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02122"/>
              </a:buClr>
              <a:buSzPts val="1800"/>
              <a:buFont typeface="Noto Sans Symbols"/>
              <a:buChar char="▪"/>
            </a:pPr>
            <a:r>
              <a:rPr lang="en-IN" sz="1800" b="0" i="0" u="none" strike="noStrike" cap="none">
                <a:solidFill>
                  <a:srgbClr val="202122"/>
                </a:solidFill>
                <a:latin typeface="Times New Roman"/>
                <a:ea typeface="Times New Roman"/>
                <a:cs typeface="Times New Roman"/>
                <a:sym typeface="Times New Roman"/>
              </a:rPr>
              <a:t>DC motors were the first form of motor widely used, as they could be powered from existing direct-current lighting power distribution systems. </a:t>
            </a:r>
            <a:endParaRPr sz="1800" b="0" i="0" u="none" strike="noStrike" cap="none">
              <a:solidFill>
                <a:schemeClr val="dk1"/>
              </a:solidFill>
              <a:latin typeface="Times New Roman"/>
              <a:ea typeface="Times New Roman"/>
              <a:cs typeface="Times New Roman"/>
              <a:sym typeface="Times New Roman"/>
            </a:endParaRPr>
          </a:p>
        </p:txBody>
      </p:sp>
      <p:sp>
        <p:nvSpPr>
          <p:cNvPr id="658" name="Google Shape;658;p97"/>
          <p:cNvSpPr txBox="1"/>
          <p:nvPr/>
        </p:nvSpPr>
        <p:spPr>
          <a:xfrm>
            <a:off x="1216091" y="1794045"/>
            <a:ext cx="9248970"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02122"/>
              </a:buClr>
              <a:buSzPts val="1800"/>
              <a:buFont typeface="Noto Sans Symbols"/>
              <a:buChar char="▪"/>
            </a:pPr>
            <a:r>
              <a:rPr lang="en-IN" sz="1800" b="0" i="0" u="none" strike="noStrike" cap="none">
                <a:solidFill>
                  <a:srgbClr val="202122"/>
                </a:solidFill>
                <a:latin typeface="Times New Roman"/>
                <a:ea typeface="Times New Roman"/>
                <a:cs typeface="Times New Roman"/>
                <a:sym typeface="Times New Roman"/>
              </a:rPr>
              <a:t>A DC motor's speed can be controlled over a wide range, using either a variable supply voltage or by changing the strength of current in its field windings.</a:t>
            </a:r>
            <a:endParaRPr sz="1800" b="0" i="0" u="none" strike="noStrike" cap="none">
              <a:solidFill>
                <a:schemeClr val="dk1"/>
              </a:solidFill>
              <a:latin typeface="Times New Roman"/>
              <a:ea typeface="Times New Roman"/>
              <a:cs typeface="Times New Roman"/>
              <a:sym typeface="Times New Roman"/>
            </a:endParaRPr>
          </a:p>
        </p:txBody>
      </p:sp>
      <p:pic>
        <p:nvPicPr>
          <p:cNvPr id="659" name="Google Shape;659;p97"/>
          <p:cNvPicPr preferRelativeResize="0"/>
          <p:nvPr/>
        </p:nvPicPr>
        <p:blipFill rotWithShape="1">
          <a:blip r:embed="rId3">
            <a:alphaModFix/>
          </a:blip>
          <a:srcRect/>
          <a:stretch/>
        </p:blipFill>
        <p:spPr>
          <a:xfrm>
            <a:off x="1440196" y="2585133"/>
            <a:ext cx="2789162" cy="3033023"/>
          </a:xfrm>
          <a:prstGeom prst="rect">
            <a:avLst/>
          </a:prstGeom>
          <a:noFill/>
          <a:ln>
            <a:noFill/>
          </a:ln>
        </p:spPr>
      </p:pic>
      <p:sp>
        <p:nvSpPr>
          <p:cNvPr id="660" name="Google Shape;660;p97"/>
          <p:cNvSpPr txBox="1"/>
          <p:nvPr/>
        </p:nvSpPr>
        <p:spPr>
          <a:xfrm>
            <a:off x="1120842" y="5610535"/>
            <a:ext cx="40339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515151"/>
                </a:solidFill>
                <a:latin typeface="Times New Roman"/>
                <a:ea typeface="Times New Roman"/>
                <a:cs typeface="Times New Roman"/>
                <a:sym typeface="Times New Roman"/>
              </a:rPr>
              <a:t>When switches S1 and S4 are switched on, motor runs in clockwise direction.</a:t>
            </a:r>
            <a:endParaRPr sz="1400" b="1" i="0" u="none" strike="noStrike" cap="none">
              <a:solidFill>
                <a:schemeClr val="dk1"/>
              </a:solidFill>
              <a:latin typeface="Times New Roman"/>
              <a:ea typeface="Times New Roman"/>
              <a:cs typeface="Times New Roman"/>
              <a:sym typeface="Times New Roman"/>
            </a:endParaRPr>
          </a:p>
        </p:txBody>
      </p:sp>
      <p:pic>
        <p:nvPicPr>
          <p:cNvPr id="661" name="Google Shape;661;p97"/>
          <p:cNvPicPr preferRelativeResize="0"/>
          <p:nvPr/>
        </p:nvPicPr>
        <p:blipFill rotWithShape="1">
          <a:blip r:embed="rId4">
            <a:alphaModFix/>
          </a:blip>
          <a:srcRect/>
          <a:stretch/>
        </p:blipFill>
        <p:spPr>
          <a:xfrm>
            <a:off x="7779746" y="2585133"/>
            <a:ext cx="2972058" cy="3025402"/>
          </a:xfrm>
          <a:prstGeom prst="rect">
            <a:avLst/>
          </a:prstGeom>
          <a:noFill/>
          <a:ln>
            <a:noFill/>
          </a:ln>
        </p:spPr>
      </p:pic>
      <p:sp>
        <p:nvSpPr>
          <p:cNvPr id="662" name="Google Shape;662;p97"/>
          <p:cNvSpPr txBox="1"/>
          <p:nvPr/>
        </p:nvSpPr>
        <p:spPr>
          <a:xfrm>
            <a:off x="7389845" y="5618156"/>
            <a:ext cx="412413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515151"/>
                </a:solidFill>
                <a:latin typeface="Times New Roman"/>
                <a:ea typeface="Times New Roman"/>
                <a:cs typeface="Times New Roman"/>
                <a:sym typeface="Times New Roman"/>
              </a:rPr>
              <a:t>When S2 and S3 are switched on,  motor runs in anticlockwise direction.</a:t>
            </a:r>
            <a:endParaRPr sz="1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endParaRPr/>
          </a:p>
        </p:txBody>
      </p:sp>
      <p:pic>
        <p:nvPicPr>
          <p:cNvPr id="196" name="Google Shape;196;p26"/>
          <p:cNvPicPr preferRelativeResize="0">
            <a:picLocks noGrp="1"/>
          </p:cNvPicPr>
          <p:nvPr>
            <p:ph type="body" idx="1"/>
          </p:nvPr>
        </p:nvPicPr>
        <p:blipFill rotWithShape="1">
          <a:blip r:embed="rId3">
            <a:alphaModFix/>
          </a:blip>
          <a:srcRect/>
          <a:stretch/>
        </p:blipFill>
        <p:spPr>
          <a:xfrm>
            <a:off x="3268725" y="686175"/>
            <a:ext cx="8133300" cy="2438700"/>
          </a:xfrm>
          <a:prstGeom prst="rect">
            <a:avLst/>
          </a:prstGeom>
          <a:noFill/>
          <a:ln>
            <a:noFill/>
          </a:ln>
        </p:spPr>
      </p:pic>
      <p:pic>
        <p:nvPicPr>
          <p:cNvPr id="197" name="Google Shape;197;p26"/>
          <p:cNvPicPr preferRelativeResize="0"/>
          <p:nvPr/>
        </p:nvPicPr>
        <p:blipFill rotWithShape="1">
          <a:blip r:embed="rId4">
            <a:alphaModFix/>
          </a:blip>
          <a:srcRect/>
          <a:stretch/>
        </p:blipFill>
        <p:spPr>
          <a:xfrm>
            <a:off x="1092656" y="3627040"/>
            <a:ext cx="7399369" cy="224882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C6398052-A601-0EFD-9B48-7D7BFE3871EC}"/>
            </a:ext>
          </a:extLst>
        </p:cNvPr>
        <p:cNvGrpSpPr/>
        <p:nvPr/>
      </p:nvGrpSpPr>
      <p:grpSpPr>
        <a:xfrm>
          <a:off x="0" y="0"/>
          <a:ext cx="0" cy="0"/>
          <a:chOff x="0" y="0"/>
          <a:chExt cx="0" cy="0"/>
        </a:xfrm>
      </p:grpSpPr>
      <p:sp>
        <p:nvSpPr>
          <p:cNvPr id="656" name="Google Shape;656;p97">
            <a:extLst>
              <a:ext uri="{FF2B5EF4-FFF2-40B4-BE49-F238E27FC236}">
                <a16:creationId xmlns:a16="http://schemas.microsoft.com/office/drawing/2014/main" id="{D3BA477E-6F64-379A-9815-86F909E23BBD}"/>
              </a:ext>
            </a:extLst>
          </p:cNvPr>
          <p:cNvSpPr txBox="1">
            <a:spLocks noGrp="1"/>
          </p:cNvSpPr>
          <p:nvPr>
            <p:ph type="title"/>
          </p:nvPr>
        </p:nvSpPr>
        <p:spPr>
          <a:xfrm>
            <a:off x="763558" y="511304"/>
            <a:ext cx="5889169" cy="75171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262626"/>
              </a:buClr>
              <a:buSzPts val="3200"/>
              <a:buFont typeface="Garamond"/>
              <a:buNone/>
            </a:pPr>
            <a:r>
              <a:rPr lang="en-IN" sz="3200" dirty="0"/>
              <a:t>DC Motor</a:t>
            </a:r>
            <a:endParaRPr dirty="0"/>
          </a:p>
        </p:txBody>
      </p:sp>
      <p:pic>
        <p:nvPicPr>
          <p:cNvPr id="5" name="Picture 4">
            <a:extLst>
              <a:ext uri="{FF2B5EF4-FFF2-40B4-BE49-F238E27FC236}">
                <a16:creationId xmlns:a16="http://schemas.microsoft.com/office/drawing/2014/main" id="{D2DFE1D9-B8D2-3CA5-4618-3110BC9CB5EA}"/>
              </a:ext>
            </a:extLst>
          </p:cNvPr>
          <p:cNvPicPr>
            <a:picLocks noChangeAspect="1"/>
          </p:cNvPicPr>
          <p:nvPr/>
        </p:nvPicPr>
        <p:blipFill>
          <a:blip r:embed="rId3"/>
          <a:stretch>
            <a:fillRect/>
          </a:stretch>
        </p:blipFill>
        <p:spPr>
          <a:xfrm>
            <a:off x="1114651" y="1263014"/>
            <a:ext cx="10191537" cy="4528186"/>
          </a:xfrm>
          <a:prstGeom prst="rect">
            <a:avLst/>
          </a:prstGeom>
        </p:spPr>
      </p:pic>
    </p:spTree>
    <p:extLst>
      <p:ext uri="{BB962C8B-B14F-4D97-AF65-F5344CB8AC3E}">
        <p14:creationId xmlns:p14="http://schemas.microsoft.com/office/powerpoint/2010/main" val="654213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4AE81F37-AC66-1579-D4C8-F7D84F213797}"/>
            </a:ext>
          </a:extLst>
        </p:cNvPr>
        <p:cNvGrpSpPr/>
        <p:nvPr/>
      </p:nvGrpSpPr>
      <p:grpSpPr>
        <a:xfrm>
          <a:off x="0" y="0"/>
          <a:ext cx="0" cy="0"/>
          <a:chOff x="0" y="0"/>
          <a:chExt cx="0" cy="0"/>
        </a:xfrm>
      </p:grpSpPr>
      <p:sp>
        <p:nvSpPr>
          <p:cNvPr id="656" name="Google Shape;656;p97">
            <a:extLst>
              <a:ext uri="{FF2B5EF4-FFF2-40B4-BE49-F238E27FC236}">
                <a16:creationId xmlns:a16="http://schemas.microsoft.com/office/drawing/2014/main" id="{CC78D570-556C-9288-0547-F050DB1E60BB}"/>
              </a:ext>
            </a:extLst>
          </p:cNvPr>
          <p:cNvSpPr txBox="1">
            <a:spLocks noGrp="1"/>
          </p:cNvSpPr>
          <p:nvPr>
            <p:ph type="title"/>
          </p:nvPr>
        </p:nvSpPr>
        <p:spPr>
          <a:xfrm>
            <a:off x="631478" y="0"/>
            <a:ext cx="5889169" cy="75171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262626"/>
              </a:buClr>
              <a:buSzPts val="3200"/>
              <a:buFont typeface="Garamond"/>
              <a:buNone/>
            </a:pPr>
            <a:r>
              <a:rPr lang="en-IN" sz="3200" dirty="0"/>
              <a:t>DC Motor</a:t>
            </a:r>
            <a:endParaRPr dirty="0"/>
          </a:p>
        </p:txBody>
      </p:sp>
      <p:pic>
        <p:nvPicPr>
          <p:cNvPr id="3" name="Picture 2">
            <a:extLst>
              <a:ext uri="{FF2B5EF4-FFF2-40B4-BE49-F238E27FC236}">
                <a16:creationId xmlns:a16="http://schemas.microsoft.com/office/drawing/2014/main" id="{7E0EDD92-2458-B6C5-0F6F-8146DDFA2DC7}"/>
              </a:ext>
            </a:extLst>
          </p:cNvPr>
          <p:cNvPicPr>
            <a:picLocks noChangeAspect="1"/>
          </p:cNvPicPr>
          <p:nvPr/>
        </p:nvPicPr>
        <p:blipFill>
          <a:blip r:embed="rId3"/>
          <a:stretch>
            <a:fillRect/>
          </a:stretch>
        </p:blipFill>
        <p:spPr>
          <a:xfrm>
            <a:off x="0" y="799549"/>
            <a:ext cx="8495953" cy="3262863"/>
          </a:xfrm>
          <a:prstGeom prst="rect">
            <a:avLst/>
          </a:prstGeom>
        </p:spPr>
      </p:pic>
      <p:pic>
        <p:nvPicPr>
          <p:cNvPr id="4" name="Picture 3">
            <a:extLst>
              <a:ext uri="{FF2B5EF4-FFF2-40B4-BE49-F238E27FC236}">
                <a16:creationId xmlns:a16="http://schemas.microsoft.com/office/drawing/2014/main" id="{47796EF8-C10D-44E9-D01A-7FE8FD6AA914}"/>
              </a:ext>
            </a:extLst>
          </p:cNvPr>
          <p:cNvPicPr>
            <a:picLocks noChangeAspect="1"/>
          </p:cNvPicPr>
          <p:nvPr/>
        </p:nvPicPr>
        <p:blipFill>
          <a:blip r:embed="rId4"/>
          <a:stretch>
            <a:fillRect/>
          </a:stretch>
        </p:blipFill>
        <p:spPr>
          <a:xfrm>
            <a:off x="6724650" y="4286250"/>
            <a:ext cx="5467350" cy="2571750"/>
          </a:xfrm>
          <a:prstGeom prst="rect">
            <a:avLst/>
          </a:prstGeom>
        </p:spPr>
      </p:pic>
    </p:spTree>
    <p:extLst>
      <p:ext uri="{BB962C8B-B14F-4D97-AF65-F5344CB8AC3E}">
        <p14:creationId xmlns:p14="http://schemas.microsoft.com/office/powerpoint/2010/main" val="252424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7F6FD1D1-12EB-9744-29DB-EEF9679F32CE}"/>
            </a:ext>
          </a:extLst>
        </p:cNvPr>
        <p:cNvGrpSpPr/>
        <p:nvPr/>
      </p:nvGrpSpPr>
      <p:grpSpPr>
        <a:xfrm>
          <a:off x="0" y="0"/>
          <a:ext cx="0" cy="0"/>
          <a:chOff x="0" y="0"/>
          <a:chExt cx="0" cy="0"/>
        </a:xfrm>
      </p:grpSpPr>
      <p:sp>
        <p:nvSpPr>
          <p:cNvPr id="656" name="Google Shape;656;p97">
            <a:extLst>
              <a:ext uri="{FF2B5EF4-FFF2-40B4-BE49-F238E27FC236}">
                <a16:creationId xmlns:a16="http://schemas.microsoft.com/office/drawing/2014/main" id="{E604F8C7-7BE5-ABD4-904B-DC6AAF8AB50F}"/>
              </a:ext>
            </a:extLst>
          </p:cNvPr>
          <p:cNvSpPr txBox="1">
            <a:spLocks noGrp="1"/>
          </p:cNvSpPr>
          <p:nvPr>
            <p:ph type="title"/>
          </p:nvPr>
        </p:nvSpPr>
        <p:spPr>
          <a:xfrm>
            <a:off x="631478" y="0"/>
            <a:ext cx="5889169" cy="75171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262626"/>
              </a:buClr>
              <a:buSzPts val="3200"/>
              <a:buFont typeface="Garamond"/>
              <a:buNone/>
            </a:pPr>
            <a:r>
              <a:rPr lang="en-IN" sz="3200" dirty="0"/>
              <a:t>DC Motor</a:t>
            </a:r>
            <a:endParaRPr dirty="0"/>
          </a:p>
        </p:txBody>
      </p:sp>
      <p:pic>
        <p:nvPicPr>
          <p:cNvPr id="5" name="Picture 4">
            <a:extLst>
              <a:ext uri="{FF2B5EF4-FFF2-40B4-BE49-F238E27FC236}">
                <a16:creationId xmlns:a16="http://schemas.microsoft.com/office/drawing/2014/main" id="{80360F15-9563-5882-0F74-1172DB52439A}"/>
              </a:ext>
            </a:extLst>
          </p:cNvPr>
          <p:cNvPicPr>
            <a:picLocks noChangeAspect="1"/>
          </p:cNvPicPr>
          <p:nvPr/>
        </p:nvPicPr>
        <p:blipFill>
          <a:blip r:embed="rId3"/>
          <a:stretch>
            <a:fillRect/>
          </a:stretch>
        </p:blipFill>
        <p:spPr>
          <a:xfrm>
            <a:off x="626327" y="1361440"/>
            <a:ext cx="10939345" cy="4795520"/>
          </a:xfrm>
          <a:prstGeom prst="rect">
            <a:avLst/>
          </a:prstGeom>
        </p:spPr>
      </p:pic>
    </p:spTree>
    <p:extLst>
      <p:ext uri="{BB962C8B-B14F-4D97-AF65-F5344CB8AC3E}">
        <p14:creationId xmlns:p14="http://schemas.microsoft.com/office/powerpoint/2010/main" val="395006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IN"/>
              <a:t>Three PINSEL Registers</a:t>
            </a:r>
            <a:endParaRPr/>
          </a:p>
        </p:txBody>
      </p:sp>
      <p:sp>
        <p:nvSpPr>
          <p:cNvPr id="203" name="Google Shape;203;p27"/>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760"/>
              <a:buChar char="•"/>
            </a:pPr>
            <a:r>
              <a:rPr lang="en-IN"/>
              <a:t>PINSEL0,PINSEL1,PINSEL2</a:t>
            </a:r>
            <a:endParaRPr/>
          </a:p>
          <a:p>
            <a:pPr marL="285750" lvl="0" indent="-285750" algn="l" rtl="0">
              <a:lnSpc>
                <a:spcPct val="100000"/>
              </a:lnSpc>
              <a:spcBef>
                <a:spcPts val="1080"/>
              </a:spcBef>
              <a:spcAft>
                <a:spcPts val="0"/>
              </a:spcAft>
              <a:buSzPts val="2760"/>
              <a:buChar char="•"/>
            </a:pPr>
            <a:r>
              <a:rPr lang="en-IN"/>
              <a:t>Two bits are required to configure one pin</a:t>
            </a:r>
            <a:endParaRPr/>
          </a:p>
          <a:p>
            <a:pPr marL="285750" lvl="0" indent="-285750" algn="l" rtl="0">
              <a:lnSpc>
                <a:spcPct val="100000"/>
              </a:lnSpc>
              <a:spcBef>
                <a:spcPts val="1080"/>
              </a:spcBef>
              <a:spcAft>
                <a:spcPts val="0"/>
              </a:spcAft>
              <a:buSzPts val="2760"/>
              <a:buChar char="•"/>
            </a:pPr>
            <a:r>
              <a:rPr lang="en-IN"/>
              <a:t>First two are for the Port0, third is for Port1</a:t>
            </a:r>
            <a:endParaRPr/>
          </a:p>
          <a:p>
            <a:pPr marL="285750" lvl="0" indent="-285750" algn="l" rtl="0">
              <a:lnSpc>
                <a:spcPct val="100000"/>
              </a:lnSpc>
              <a:spcBef>
                <a:spcPts val="1080"/>
              </a:spcBef>
              <a:spcAft>
                <a:spcPts val="0"/>
              </a:spcAft>
              <a:buSzPts val="2760"/>
              <a:buChar char="•"/>
            </a:pPr>
            <a:r>
              <a:rPr lang="en-IN"/>
              <a:t>PINSEL0 is used to configure the pins P0.0 to P0.15</a:t>
            </a:r>
            <a:endParaRPr/>
          </a:p>
          <a:p>
            <a:pPr marL="285750" lvl="0" indent="-285750" algn="l" rtl="0">
              <a:lnSpc>
                <a:spcPct val="100000"/>
              </a:lnSpc>
              <a:spcBef>
                <a:spcPts val="1080"/>
              </a:spcBef>
              <a:spcAft>
                <a:spcPts val="0"/>
              </a:spcAft>
              <a:buSzPts val="2760"/>
              <a:buChar char="•"/>
            </a:pPr>
            <a:r>
              <a:rPr lang="en-IN"/>
              <a:t>PINSEL1 is used to configure P0.16 to P0.31</a:t>
            </a:r>
            <a:endParaRPr/>
          </a:p>
          <a:p>
            <a:pPr marL="285750" lvl="0" indent="-285750" algn="l" rtl="0">
              <a:lnSpc>
                <a:spcPct val="100000"/>
              </a:lnSpc>
              <a:spcBef>
                <a:spcPts val="1080"/>
              </a:spcBef>
              <a:spcAft>
                <a:spcPts val="0"/>
              </a:spcAft>
              <a:buSzPts val="2760"/>
              <a:buChar char="•"/>
            </a:pPr>
            <a:r>
              <a:rPr lang="en-IN"/>
              <a:t>PINSEL2 is used to configure P1.16 to P1.31.</a:t>
            </a:r>
            <a:endParaRPr/>
          </a:p>
          <a:p>
            <a:pPr marL="285750" lvl="0" indent="-110490" algn="l" rtl="0">
              <a:lnSpc>
                <a:spcPct val="100000"/>
              </a:lnSpc>
              <a:spcBef>
                <a:spcPts val="1080"/>
              </a:spcBef>
              <a:spcAft>
                <a:spcPts val="0"/>
              </a:spcAft>
              <a:buSzPts val="2760"/>
              <a:buNone/>
            </a:pPr>
            <a:endParaRPr/>
          </a:p>
          <a:p>
            <a:pPr marL="285750" lvl="0" indent="-110490" algn="l" rtl="0">
              <a:lnSpc>
                <a:spcPct val="100000"/>
              </a:lnSpc>
              <a:spcBef>
                <a:spcPts val="1080"/>
              </a:spcBef>
              <a:spcAft>
                <a:spcPts val="0"/>
              </a:spcAft>
              <a:buSzPts val="2760"/>
              <a:buNone/>
            </a:pPr>
            <a:endParaRPr/>
          </a:p>
        </p:txBody>
      </p:sp>
    </p:spTree>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8989</Words>
  <Application>Microsoft Office PowerPoint</Application>
  <PresentationFormat>Widescreen</PresentationFormat>
  <Paragraphs>1292</Paragraphs>
  <Slides>82</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Times New Roman</vt:lpstr>
      <vt:lpstr>Calibri</vt:lpstr>
      <vt:lpstr>Garamond</vt:lpstr>
      <vt:lpstr>Arial</vt:lpstr>
      <vt:lpstr>Noto Sans Symbols</vt:lpstr>
      <vt:lpstr>Organic</vt:lpstr>
      <vt:lpstr>UNIT-4 LPC2148</vt:lpstr>
      <vt:lpstr>Features of the LPC 2148 Microcontroller  </vt:lpstr>
      <vt:lpstr>Internal Block Diagram of LPC 2148 </vt:lpstr>
      <vt:lpstr>Internal Buses : </vt:lpstr>
      <vt:lpstr>Generation of CPU Clock (CCLK) and PCLK (Peripheral Clock):</vt:lpstr>
      <vt:lpstr>Interfacing &amp; Programming GPIO</vt:lpstr>
      <vt:lpstr>PowerPoint Presentation</vt:lpstr>
      <vt:lpstr>PowerPoint Presentation</vt:lpstr>
      <vt:lpstr>Three PINSEL Registers</vt:lpstr>
      <vt:lpstr>PowerPoint Presentation</vt:lpstr>
      <vt:lpstr>PowerPoint Presentation</vt:lpstr>
      <vt:lpstr>GPIO Registers</vt:lpstr>
      <vt:lpstr>Example1: Set the lower  sixteen GPIO pins of P0 to 1.</vt:lpstr>
      <vt:lpstr>Example2: Interface an LED to P0.10 and turn ON and OFF the LED.</vt:lpstr>
      <vt:lpstr>Example2: Generate the asymmetric square wave at the lowest four pins of Port0</vt:lpstr>
      <vt:lpstr>Question 1: Interface an LED and Push button (press to on) Switch , and write a program to blink the led, when the switch is keep pressed.</vt:lpstr>
      <vt:lpstr>PowerPoint Presentation</vt:lpstr>
      <vt:lpstr>Interface 3LEDs (Red,Yellow,Green) to LPC 2148 and Write Embedded C program to simulate traffic light system.</vt:lpstr>
      <vt:lpstr>PowerPoint Presentation</vt:lpstr>
      <vt:lpstr>PowerPoint Presentation</vt:lpstr>
      <vt:lpstr>Stepper Motor Interfacing</vt:lpstr>
      <vt:lpstr>PowerPoint Presentation</vt:lpstr>
      <vt:lpstr>PowerPoint Presentation</vt:lpstr>
      <vt:lpstr>PowerPoint Presentation</vt:lpstr>
      <vt:lpstr>Embedded C Program / Driver Program for Stepper Motor: Program to rotate stepper motor in clockwise direction for “M” steps, anti-clock wise direction for “N” steps.</vt:lpstr>
      <vt:lpstr>PowerPoint Presentation</vt:lpstr>
      <vt:lpstr>Seven Segment Display Interface</vt:lpstr>
      <vt:lpstr>To display ‘3’, we have to send following bit pattern</vt:lpstr>
      <vt:lpstr>PowerPoint Presentation</vt:lpstr>
      <vt:lpstr>PowerPoint Presentation</vt:lpstr>
      <vt:lpstr>PowerPoint Presentation</vt:lpstr>
      <vt:lpstr>Matrix Keyboard Interface: Write an embedded C program to interface 4 X 4 matrix keyboard using lookup table and display the key pressed on the Terminal</vt:lpstr>
      <vt:lpstr>PowerPoint Presentation</vt:lpstr>
      <vt:lpstr>PowerPoint Presentation</vt:lpstr>
      <vt:lpstr>PowerPoint Presentation</vt:lpstr>
      <vt:lpstr>PowerPoint Presentation</vt:lpstr>
      <vt:lpstr>DAC Interface : Write an Embedded C program to generate  sine, full rectified sine, Triangular, Sawtooth and Square waveforms  using  DAC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ADC interfacing</vt:lpstr>
      <vt:lpstr>PowerPoint Presentation</vt:lpstr>
      <vt:lpstr>Resolution of ADC</vt:lpstr>
      <vt:lpstr>ADC Module of LPC 2148:   Analog Signal Interfacing using LPC 2148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Motor: H Bridge</vt:lpstr>
      <vt:lpstr>DC Motor</vt:lpstr>
      <vt:lpstr>DC Motor</vt:lpstr>
      <vt:lpstr>DC Motor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UD</cp:lastModifiedBy>
  <cp:revision>5</cp:revision>
  <dcterms:modified xsi:type="dcterms:W3CDTF">2025-04-16T05:10:38Z</dcterms:modified>
</cp:coreProperties>
</file>